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71" r:id="rId2"/>
    <p:sldMasterId id="2147483806" r:id="rId3"/>
    <p:sldMasterId id="2147483841" r:id="rId4"/>
    <p:sldMasterId id="2147483876" r:id="rId5"/>
    <p:sldMasterId id="2147483718" r:id="rId6"/>
    <p:sldMasterId id="2147483911" r:id="rId7"/>
  </p:sldMasterIdLst>
  <p:notesMasterIdLst>
    <p:notesMasterId r:id="rId19"/>
  </p:notesMasterIdLst>
  <p:handoutMasterIdLst>
    <p:handoutMasterId r:id="rId20"/>
  </p:handoutMasterIdLst>
  <p:sldIdLst>
    <p:sldId id="258" r:id="rId8"/>
    <p:sldId id="334" r:id="rId9"/>
    <p:sldId id="371" r:id="rId10"/>
    <p:sldId id="352" r:id="rId11"/>
    <p:sldId id="367" r:id="rId12"/>
    <p:sldId id="369" r:id="rId13"/>
    <p:sldId id="365" r:id="rId14"/>
    <p:sldId id="372" r:id="rId15"/>
    <p:sldId id="375" r:id="rId16"/>
    <p:sldId id="366" r:id="rId17"/>
    <p:sldId id="35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F"/>
    <a:srgbClr val="FF5A27"/>
    <a:srgbClr val="EBEBEB"/>
    <a:srgbClr val="919191"/>
    <a:srgbClr val="C3C3C3"/>
    <a:srgbClr val="E6E6E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843CA-02ED-4269-AD8A-F646F6DB1E43}" v="1" dt="2023-04-05T09:00:22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7907" autoAdjust="0"/>
  </p:normalViewPr>
  <p:slideViewPr>
    <p:cSldViewPr snapToGrid="0">
      <p:cViewPr varScale="1">
        <p:scale>
          <a:sx n="111" d="100"/>
          <a:sy n="111" d="100"/>
        </p:scale>
        <p:origin x="72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1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255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+mj-lt"/>
              </a:rPr>
              <a:t>2N</a:t>
            </a:r>
            <a:r>
              <a:rPr lang="en-US" sz="1200" b="1" i="0" u="none" strike="noStrike" baseline="30000" dirty="0">
                <a:latin typeface="+mj-lt"/>
              </a:rPr>
              <a:t>®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1" i="0" u="none" strike="noStrike" baseline="0" dirty="0" err="1">
                <a:latin typeface="+mj-lt"/>
              </a:rPr>
              <a:t>PICard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0" i="0" u="none" strike="noStrike" baseline="0" dirty="0">
                <a:latin typeface="+mj-lt"/>
              </a:rPr>
              <a:t>is a technology for the encryption of secure </a:t>
            </a:r>
            <a:r>
              <a:rPr lang="cs-CZ" sz="1200" b="0" i="0" u="none" strike="noStrike" baseline="0" dirty="0">
                <a:latin typeface="+mj-lt"/>
              </a:rPr>
              <a:t>MIFARE® </a:t>
            </a:r>
            <a:r>
              <a:rPr lang="cs-CZ" sz="1200" b="0" i="0" u="none" strike="noStrike" baseline="0" dirty="0" err="1">
                <a:latin typeface="+mj-lt"/>
              </a:rPr>
              <a:t>DESFire</a:t>
            </a:r>
            <a:r>
              <a:rPr lang="cs-CZ" sz="1200" b="0" i="0" u="none" strike="noStrike" baseline="0" dirty="0">
                <a:latin typeface="+mj-lt"/>
              </a:rPr>
              <a:t>® EV2/EV3 </a:t>
            </a:r>
            <a:r>
              <a:rPr lang="en-US" sz="1200" b="0" i="0" u="none" strike="noStrike" baseline="0" dirty="0">
                <a:latin typeface="+mj-lt"/>
              </a:rPr>
              <a:t>cards and is part of a </a:t>
            </a:r>
            <a:r>
              <a:rPr lang="en-US" sz="1200" b="1" i="0" u="none" strike="noStrike" baseline="0" dirty="0">
                <a:latin typeface="+mj-lt"/>
              </a:rPr>
              <a:t>comprehensive &amp; truly secure access control solution from 2N</a:t>
            </a:r>
            <a:r>
              <a:rPr lang="en-US" sz="1200" b="0" i="0" u="none" strike="noStrike" baseline="0" dirty="0">
                <a:latin typeface="+mj-lt"/>
              </a:rPr>
              <a:t>.</a:t>
            </a:r>
            <a:endParaRPr lang="cs-CZ" sz="1200" b="0" i="0" u="none" strike="noStrike" baseline="0" dirty="0">
              <a:latin typeface="+mj-lt"/>
            </a:endParaRPr>
          </a:p>
          <a:p>
            <a:endParaRPr lang="cs-CZ" dirty="0"/>
          </a:p>
          <a:p>
            <a:pPr algn="l">
              <a:spcBef>
                <a:spcPts val="300"/>
              </a:spcBef>
            </a:pPr>
            <a:r>
              <a:rPr lang="cs-CZ" sz="1200" dirty="0" err="1">
                <a:latin typeface="+mj-lt"/>
              </a:rPr>
              <a:t>Multi</a:t>
            </a:r>
            <a:r>
              <a:rPr lang="cs-CZ" sz="1200" dirty="0">
                <a:latin typeface="+mj-lt"/>
              </a:rPr>
              <a:t>-technology s</a:t>
            </a:r>
            <a:r>
              <a:rPr lang="en-US" sz="1200" dirty="0">
                <a:latin typeface="+mj-lt"/>
              </a:rPr>
              <a:t>mart readers </a:t>
            </a:r>
            <a:r>
              <a:rPr lang="cs-CZ" sz="1200" dirty="0" err="1">
                <a:latin typeface="+mj-lt"/>
              </a:rPr>
              <a:t>available</a:t>
            </a:r>
            <a:r>
              <a:rPr lang="cs-CZ" sz="12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in two versions</a:t>
            </a:r>
            <a:endParaRPr lang="cs-CZ" sz="1200" dirty="0">
              <a:latin typeface="+mj-lt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Slim</a:t>
            </a:r>
            <a:r>
              <a:rPr lang="cs-CZ" sz="1200" dirty="0">
                <a:latin typeface="+mj-lt"/>
              </a:rPr>
              <a:t>line design –</a:t>
            </a:r>
            <a:r>
              <a:rPr lang="en-US" sz="1200" dirty="0">
                <a:latin typeface="+mj-lt"/>
              </a:rPr>
              <a:t> installation on door frames </a:t>
            </a:r>
            <a:endParaRPr lang="cs-CZ" sz="1200" dirty="0">
              <a:latin typeface="+mj-lt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latin typeface="+mj-lt"/>
              </a:rPr>
              <a:t>E</a:t>
            </a:r>
            <a:r>
              <a:rPr lang="en-US" sz="1200" dirty="0" err="1">
                <a:latin typeface="+mj-lt"/>
              </a:rPr>
              <a:t>legant</a:t>
            </a:r>
            <a:r>
              <a:rPr lang="cs-CZ" sz="1200" dirty="0">
                <a:latin typeface="+mj-lt"/>
              </a:rPr>
              <a:t> design – </a:t>
            </a:r>
            <a:r>
              <a:rPr lang="en-US" sz="1200" dirty="0">
                <a:latin typeface="+mj-lt"/>
              </a:rPr>
              <a:t>installation in the wall and on the glass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24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+mj-lt"/>
              </a:rPr>
              <a:t>2N</a:t>
            </a:r>
            <a:r>
              <a:rPr lang="en-US" sz="1200" b="1" i="0" u="none" strike="noStrike" baseline="30000" dirty="0">
                <a:latin typeface="+mj-lt"/>
              </a:rPr>
              <a:t>®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1" i="0" u="none" strike="noStrike" baseline="0" dirty="0" err="1">
                <a:latin typeface="+mj-lt"/>
              </a:rPr>
              <a:t>PICard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0" i="0" u="none" strike="noStrike" baseline="0" dirty="0">
                <a:latin typeface="+mj-lt"/>
              </a:rPr>
              <a:t>is a technology for the encryption of secure </a:t>
            </a:r>
            <a:r>
              <a:rPr lang="cs-CZ" sz="1200" b="0" i="0" u="none" strike="noStrike" baseline="0" dirty="0">
                <a:latin typeface="+mj-lt"/>
              </a:rPr>
              <a:t>MIFARE® </a:t>
            </a:r>
            <a:r>
              <a:rPr lang="cs-CZ" sz="1200" b="0" i="0" u="none" strike="noStrike" baseline="0" dirty="0" err="1">
                <a:latin typeface="+mj-lt"/>
              </a:rPr>
              <a:t>DESFire</a:t>
            </a:r>
            <a:r>
              <a:rPr lang="cs-CZ" sz="1200" b="0" i="0" u="none" strike="noStrike" baseline="0" dirty="0">
                <a:latin typeface="+mj-lt"/>
              </a:rPr>
              <a:t>® EV2/EV3 </a:t>
            </a:r>
            <a:r>
              <a:rPr lang="en-US" sz="1200" b="0" i="0" u="none" strike="noStrike" baseline="0" dirty="0">
                <a:latin typeface="+mj-lt"/>
              </a:rPr>
              <a:t>cards and is part of a </a:t>
            </a:r>
            <a:r>
              <a:rPr lang="en-US" sz="1200" b="1" i="0" u="none" strike="noStrike" baseline="0" dirty="0">
                <a:latin typeface="+mj-lt"/>
              </a:rPr>
              <a:t>comprehensive &amp; truly secure access control solution from 2N</a:t>
            </a:r>
            <a:r>
              <a:rPr lang="en-US" sz="1200" b="0" i="0" u="none" strike="noStrike" baseline="0" dirty="0">
                <a:latin typeface="+mj-lt"/>
              </a:rPr>
              <a:t>.</a:t>
            </a:r>
            <a:endParaRPr lang="cs-CZ" sz="1200" b="0" i="0" u="none" strike="noStrike" baseline="0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53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9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1x2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Background Picture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4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94302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54" y="467894"/>
            <a:ext cx="5740994" cy="317433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521389" y="587589"/>
            <a:ext cx="4651196" cy="2616349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278EE364-EC06-AA75-0DDC-1D7D15F9FA0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A6391-99AF-2321-D19C-C2C48796596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CE03F0F-A023-06F4-79A9-45155CF3FC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5B2615C-FD0A-8126-9309-55EF4DF0453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FCF77AD0-80B6-005D-E1E9-1376DEFE09E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ADD2BAB-BC0C-401E-D174-1A9473454BE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15D7CD8B-0B9E-7351-A19E-B4D4B84FDF7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51A6DE0D-8506-7315-F8ED-4BC698AC888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03FA125-C46B-8061-56D7-E9F6169B5FF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12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221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453180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52591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 dirty="0"/>
              <a:t>Android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BE508F30-CE5D-287A-2250-F1F8F5182C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3775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2496BA6-3440-74B2-705A-EA237B61DC7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193CFE35-38E8-33CD-43B0-50A06065C1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02470EF4-8C5F-9B72-F49E-8369A0D6BAC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0919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94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svg"/><Relationship Id="rId3" Type="http://schemas.openxmlformats.org/officeDocument/2006/relationships/image" Target="../media/image1.emf"/><Relationship Id="rId7" Type="http://schemas.openxmlformats.org/officeDocument/2006/relationships/image" Target="../media/image19.svg"/><Relationship Id="rId12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openxmlformats.org/officeDocument/2006/relationships/image" Target="../media/image17.sv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7D94D9-C6B5-405A-96A5-4E6E900DF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507823"/>
            <a:ext cx="7797278" cy="1842353"/>
          </a:xfrm>
        </p:spPr>
        <p:txBody>
          <a:bodyPr/>
          <a:lstStyle/>
          <a:p>
            <a:r>
              <a:rPr lang="cs-CZ" noProof="0" dirty="0"/>
              <a:t>2N</a:t>
            </a:r>
            <a:r>
              <a:rPr lang="cs-CZ" baseline="30000" noProof="0" dirty="0"/>
              <a:t>®</a:t>
            </a:r>
            <a:r>
              <a:rPr lang="cs-CZ" noProof="0" dirty="0"/>
              <a:t> </a:t>
            </a:r>
            <a:r>
              <a:rPr lang="en-GB" noProof="0" dirty="0" err="1"/>
              <a:t>PICard</a:t>
            </a:r>
            <a:br>
              <a:rPr lang="cs-CZ" noProof="0" dirty="0"/>
            </a:br>
            <a:br>
              <a:rPr lang="cs-CZ" sz="2400" noProof="0" dirty="0"/>
            </a:br>
            <a:r>
              <a:rPr lang="cs-CZ" sz="3600" noProof="0" dirty="0" err="1"/>
              <a:t>Manage</a:t>
            </a:r>
            <a:r>
              <a:rPr lang="cs-CZ" sz="3600" noProof="0" dirty="0"/>
              <a:t> </a:t>
            </a:r>
            <a:r>
              <a:rPr lang="cs-CZ" sz="3600" noProof="0" dirty="0" err="1"/>
              <a:t>secured</a:t>
            </a:r>
            <a:r>
              <a:rPr lang="cs-CZ" sz="3600" noProof="0" dirty="0"/>
              <a:t> RFID </a:t>
            </a:r>
            <a:r>
              <a:rPr lang="cs-CZ" sz="3600" noProof="0" dirty="0" err="1"/>
              <a:t>cards</a:t>
            </a:r>
            <a:r>
              <a:rPr lang="cs-CZ" sz="3600" noProof="0" dirty="0"/>
              <a:t> </a:t>
            </a:r>
            <a:r>
              <a:rPr lang="cs-CZ" sz="3600" noProof="0" dirty="0" err="1"/>
              <a:t>using</a:t>
            </a:r>
            <a:r>
              <a:rPr lang="cs-CZ" sz="3600" noProof="0" dirty="0"/>
              <a:t> </a:t>
            </a:r>
            <a:r>
              <a:rPr lang="cs-CZ" sz="3600" noProof="0" dirty="0" err="1"/>
              <a:t>our</a:t>
            </a:r>
            <a:r>
              <a:rPr lang="cs-CZ" sz="3600" noProof="0" dirty="0"/>
              <a:t> user-</a:t>
            </a:r>
            <a:r>
              <a:rPr lang="cs-CZ" sz="3600" noProof="0" dirty="0" err="1"/>
              <a:t>friendly</a:t>
            </a:r>
            <a:r>
              <a:rPr lang="cs-CZ" sz="3600" noProof="0" dirty="0"/>
              <a:t> </a:t>
            </a:r>
            <a:r>
              <a:rPr lang="cs-CZ" sz="3600" noProof="0" dirty="0" err="1"/>
              <a:t>solution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9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D92EA30-E737-BB01-FD1C-0337C6360AD1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028050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to choose </a:t>
            </a:r>
            <a:r>
              <a:rPr lang="en-US" dirty="0">
                <a:solidFill>
                  <a:srgbClr val="0088EF"/>
                </a:solidFill>
              </a:rPr>
              <a:t>2N</a:t>
            </a:r>
            <a:r>
              <a:rPr lang="en-US" baseline="30000" dirty="0">
                <a:solidFill>
                  <a:srgbClr val="0088EF"/>
                </a:solidFill>
              </a:rPr>
              <a:t>®</a:t>
            </a:r>
            <a:r>
              <a:rPr lang="en-US" dirty="0">
                <a:solidFill>
                  <a:srgbClr val="0088EF"/>
                </a:solidFill>
              </a:rPr>
              <a:t> </a:t>
            </a:r>
            <a:r>
              <a:rPr lang="en-US" dirty="0" err="1">
                <a:solidFill>
                  <a:srgbClr val="0088EF"/>
                </a:solidFill>
              </a:rPr>
              <a:t>PICard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85EC8D12-7C75-C3CC-2832-395296A07F9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44" y="2993100"/>
            <a:ext cx="674031" cy="64651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25F0B-55B1-726D-8B0B-76C4C77D3B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11276" y="4233903"/>
            <a:ext cx="2784597" cy="1799496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cs-CZ" sz="1600" dirty="0" err="1">
                <a:latin typeface="+mj-lt"/>
              </a:rPr>
              <a:t>Minimizes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chance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of</a:t>
            </a:r>
            <a:r>
              <a:rPr lang="en-US" sz="1600" dirty="0">
                <a:latin typeface="+mj-lt"/>
              </a:rPr>
              <a:t> access credentials copying </a:t>
            </a:r>
            <a:r>
              <a:rPr lang="cs-CZ" sz="1600" dirty="0">
                <a:latin typeface="+mj-lt"/>
              </a:rPr>
              <a:t>and</a:t>
            </a:r>
            <a:r>
              <a:rPr lang="en-US" sz="1600" dirty="0">
                <a:latin typeface="+mj-lt"/>
              </a:rPr>
              <a:t> eavesdropping </a:t>
            </a:r>
          </a:p>
          <a:p>
            <a:pPr algn="l">
              <a:lnSpc>
                <a:spcPct val="100000"/>
              </a:lnSpc>
            </a:pPr>
            <a:r>
              <a:rPr lang="en-US" sz="1600" noProof="0" dirty="0">
                <a:latin typeface="+mj-lt"/>
              </a:rPr>
              <a:t>Based on standards: 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+mj-lt"/>
              </a:rPr>
              <a:t>AES-128 encryption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+mj-lt"/>
              </a:rPr>
              <a:t>ECDSA digital signature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MIFARE® DESFire®</a:t>
            </a:r>
            <a:endParaRPr lang="en-US" sz="1600" noProof="0" dirty="0">
              <a:latin typeface="+mj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233902"/>
            <a:ext cx="3134227" cy="1724130"/>
          </a:xfrm>
        </p:spPr>
        <p:txBody>
          <a:bodyPr/>
          <a:lstStyle/>
          <a:p>
            <a:pPr algn="l">
              <a:spcBef>
                <a:spcPts val="300"/>
              </a:spcBef>
            </a:pPr>
            <a:r>
              <a:rPr lang="en-US" sz="1600">
                <a:latin typeface="+mj-lt"/>
              </a:rPr>
              <a:t>For</a:t>
            </a:r>
            <a:r>
              <a:rPr lang="en-US" sz="1600" b="1">
                <a:latin typeface="+mj-lt"/>
              </a:rPr>
              <a:t> </a:t>
            </a:r>
            <a:r>
              <a:rPr lang="en-US" sz="1600">
                <a:latin typeface="+mj-lt"/>
              </a:rPr>
              <a:t>facility managers taking care of their own building </a:t>
            </a:r>
          </a:p>
          <a:p>
            <a:pPr algn="l"/>
            <a:r>
              <a:rPr lang="en-US" sz="1600">
                <a:latin typeface="+mj-lt"/>
              </a:rPr>
              <a:t>For system integrators managing more buildings </a:t>
            </a:r>
          </a:p>
          <a:p>
            <a:pPr marL="285750" indent="-195263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Management of secure card can be offered as a service</a:t>
            </a:r>
            <a:endParaRPr lang="en-US" sz="16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ACB6AE-5183-42FD-5829-F32640A753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233901"/>
            <a:ext cx="3134227" cy="1543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i="0" u="none" strike="noStrike" baseline="0">
                <a:latin typeface="+mj-lt"/>
              </a:rPr>
              <a:t>Capability without complexity</a:t>
            </a:r>
            <a:r>
              <a:rPr lang="en-US" sz="1600">
                <a:latin typeface="+mj-lt"/>
              </a:rPr>
              <a:t>: </a:t>
            </a:r>
            <a:r>
              <a:rPr lang="en-US" sz="1600" b="0" i="0" u="none" strike="noStrike" baseline="0">
                <a:latin typeface="+mj-lt"/>
              </a:rPr>
              <a:t>you don’t need </a:t>
            </a:r>
            <a:r>
              <a:rPr lang="en-US" sz="1600" b="0" i="0" u="none" strike="noStrike" baseline="0" dirty="0">
                <a:latin typeface="+mj-lt"/>
              </a:rPr>
              <a:t>to be a card format </a:t>
            </a:r>
            <a:r>
              <a:rPr lang="en-US" sz="1600" b="0" i="0" u="none" strike="noStrike" baseline="0">
                <a:latin typeface="+mj-lt"/>
              </a:rPr>
              <a:t>expert to manage secure cards and create keys</a:t>
            </a:r>
          </a:p>
          <a:p>
            <a:pPr algn="l"/>
            <a:r>
              <a:rPr lang="en-US" sz="1600">
                <a:latin typeface="+mj-lt"/>
              </a:rPr>
              <a:t>Three </a:t>
            </a:r>
            <a:r>
              <a:rPr lang="en-US" sz="1600" dirty="0">
                <a:latin typeface="+mj-lt"/>
              </a:rPr>
              <a:t>options of </a:t>
            </a:r>
            <a:r>
              <a:rPr lang="en-US" sz="1600">
                <a:latin typeface="+mj-lt"/>
              </a:rPr>
              <a:t>card encryption</a:t>
            </a:r>
            <a:endParaRPr lang="en-US" sz="1600" dirty="0">
              <a:latin typeface="+mj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C53AB1-36AD-1C16-1B7D-BB9F8E4C924E}"/>
              </a:ext>
            </a:extLst>
          </p:cNvPr>
          <p:cNvSpPr txBox="1"/>
          <p:nvPr/>
        </p:nvSpPr>
        <p:spPr>
          <a:xfrm>
            <a:off x="223773" y="1968811"/>
            <a:ext cx="8993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+mj-lt"/>
              </a:rPr>
              <a:t>2N</a:t>
            </a:r>
            <a:r>
              <a:rPr lang="en-US" sz="2400" b="1" i="0" u="none" strike="noStrike" baseline="30000" dirty="0">
                <a:latin typeface="+mj-lt"/>
              </a:rPr>
              <a:t>®</a:t>
            </a:r>
            <a:r>
              <a:rPr lang="en-US" sz="2400" b="1" i="0" u="none" strike="noStrike" baseline="0" dirty="0">
                <a:latin typeface="+mj-lt"/>
              </a:rPr>
              <a:t> </a:t>
            </a:r>
            <a:r>
              <a:rPr lang="en-US" sz="2400" b="1" i="0" u="none" strike="noStrike" baseline="0" dirty="0" err="1">
                <a:latin typeface="+mj-lt"/>
              </a:rPr>
              <a:t>PICard</a:t>
            </a:r>
            <a:r>
              <a:rPr lang="en-US" sz="2400" b="1" i="0" u="none" strike="noStrike" baseline="0" dirty="0">
                <a:latin typeface="+mj-lt"/>
              </a:rPr>
              <a:t> </a:t>
            </a:r>
            <a:r>
              <a:rPr lang="en-US" sz="2400" b="0" i="0" u="none" strike="noStrike" baseline="0" dirty="0">
                <a:latin typeface="+mj-lt"/>
              </a:rPr>
              <a:t>is part of the complete 2N access control </a:t>
            </a:r>
            <a:r>
              <a:rPr lang="en-US" sz="2400" b="0" i="0" u="none" strike="noStrike" baseline="0" dirty="0" err="1">
                <a:latin typeface="+mj-lt"/>
              </a:rPr>
              <a:t>ecostytem</a:t>
            </a:r>
            <a:endParaRPr lang="en-US" sz="2400" b="0" i="0" u="none" strike="noStrike" baseline="0" dirty="0">
              <a:latin typeface="+mj-lt"/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A2EB7B8-B422-A446-B6F1-53097E8623B5}"/>
              </a:ext>
            </a:extLst>
          </p:cNvPr>
          <p:cNvSpPr txBox="1">
            <a:spLocks/>
          </p:cNvSpPr>
          <p:nvPr/>
        </p:nvSpPr>
        <p:spPr>
          <a:xfrm>
            <a:off x="392213" y="3801911"/>
            <a:ext cx="332955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</a:rPr>
              <a:t>Multi-level security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82E8B6-3695-C2AF-8924-BB6D5B2F6A33}"/>
              </a:ext>
            </a:extLst>
          </p:cNvPr>
          <p:cNvSpPr txBox="1">
            <a:spLocks/>
          </p:cNvSpPr>
          <p:nvPr/>
        </p:nvSpPr>
        <p:spPr>
          <a:xfrm>
            <a:off x="4315328" y="3801911"/>
            <a:ext cx="3473923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</a:rPr>
              <a:t>Flexibility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B883436-D1A2-FF9A-756A-06849C5A833C}"/>
              </a:ext>
            </a:extLst>
          </p:cNvPr>
          <p:cNvSpPr txBox="1">
            <a:spLocks/>
          </p:cNvSpPr>
          <p:nvPr/>
        </p:nvSpPr>
        <p:spPr>
          <a:xfrm>
            <a:off x="8390834" y="3801911"/>
            <a:ext cx="3499757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Simple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workflow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obrázku 18">
            <a:extLst>
              <a:ext uri="{FF2B5EF4-FFF2-40B4-BE49-F238E27FC236}">
                <a16:creationId xmlns:a16="http://schemas.microsoft.com/office/drawing/2014/main" id="{55DC07AB-BBA1-60DF-456C-3FDA5C0C29C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5489" y="2993283"/>
            <a:ext cx="674031" cy="646331"/>
          </a:xfrm>
        </p:spPr>
      </p:pic>
      <p:pic>
        <p:nvPicPr>
          <p:cNvPr id="23" name="Zástupný symbol obrázku 30">
            <a:extLst>
              <a:ext uri="{FF2B5EF4-FFF2-40B4-BE49-F238E27FC236}">
                <a16:creationId xmlns:a16="http://schemas.microsoft.com/office/drawing/2014/main" id="{F1CA99D8-906A-AE58-92BB-CCF98A51BF2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588" y="2993028"/>
            <a:ext cx="6740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90B7A-C479-488D-80A2-484D0D58A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368344" cy="1842353"/>
          </a:xfrm>
        </p:spPr>
        <p:txBody>
          <a:bodyPr lIns="91440" tIns="45720" rIns="91440" bIns="45720" anchor="t"/>
          <a:lstStyle/>
          <a:p>
            <a:r>
              <a:rPr lang="en-US" sz="4400" noProof="0" dirty="0">
                <a:solidFill>
                  <a:srgbClr val="0088EF"/>
                </a:solidFill>
              </a:rPr>
              <a:t>2N</a:t>
            </a:r>
            <a:r>
              <a:rPr lang="en-US" sz="4400" baseline="30000" noProof="0" dirty="0">
                <a:solidFill>
                  <a:srgbClr val="0088EF"/>
                </a:solidFill>
              </a:rPr>
              <a:t>®</a:t>
            </a:r>
            <a:r>
              <a:rPr lang="en-US" sz="4400" noProof="0" dirty="0">
                <a:solidFill>
                  <a:srgbClr val="0088EF"/>
                </a:solidFill>
              </a:rPr>
              <a:t> </a:t>
            </a:r>
            <a:r>
              <a:rPr lang="en-US" sz="4400" noProof="0" dirty="0" err="1">
                <a:solidFill>
                  <a:srgbClr val="0088EF"/>
                </a:solidFill>
              </a:rPr>
              <a:t>PICard</a:t>
            </a:r>
            <a:r>
              <a:rPr lang="en-US" sz="4400" dirty="0">
                <a:solidFill>
                  <a:srgbClr val="0088EF"/>
                </a:solidFill>
              </a:rPr>
              <a:t>.</a:t>
            </a:r>
            <a:r>
              <a:rPr lang="en-US" sz="4400" dirty="0"/>
              <a:t> Secure solution</a:t>
            </a:r>
            <a:r>
              <a:rPr lang="en-US" sz="4400" noProof="0" dirty="0"/>
              <a:t> </a:t>
            </a:r>
            <a:r>
              <a:rPr lang="en-US" sz="4400" dirty="0"/>
              <a:t>for</a:t>
            </a:r>
            <a:r>
              <a:rPr lang="en-US" sz="4400" noProof="0" dirty="0"/>
              <a:t> your</a:t>
            </a:r>
            <a:r>
              <a:rPr lang="cs-CZ" sz="4400" noProof="0" dirty="0"/>
              <a:t> </a:t>
            </a:r>
            <a:r>
              <a:rPr lang="cs-CZ" sz="4400" noProof="0" dirty="0" err="1"/>
              <a:t>next</a:t>
            </a:r>
            <a:r>
              <a:rPr lang="en-US" sz="4400" dirty="0"/>
              <a:t> </a:t>
            </a:r>
            <a:r>
              <a:rPr lang="en-US" sz="4400" noProof="0" dirty="0"/>
              <a:t>access control project</a:t>
            </a:r>
            <a:r>
              <a:rPr lang="en-US" sz="4400" dirty="0"/>
              <a:t>.</a:t>
            </a:r>
            <a:endParaRPr lang="en-US" sz="4400" noProof="0" dirty="0"/>
          </a:p>
        </p:txBody>
      </p:sp>
    </p:spTree>
    <p:extLst>
      <p:ext uri="{BB962C8B-B14F-4D97-AF65-F5344CB8AC3E}">
        <p14:creationId xmlns:p14="http://schemas.microsoft.com/office/powerpoint/2010/main" val="36568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CAD-FA16-4436-BDEB-9D22C70B1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noProof="0" dirty="0" err="1"/>
              <a:t>Why</a:t>
            </a:r>
            <a:r>
              <a:rPr lang="cs-CZ" noProof="0" dirty="0"/>
              <a:t> to use </a:t>
            </a:r>
            <a:r>
              <a:rPr lang="cs-CZ" noProof="0" dirty="0" err="1">
                <a:solidFill>
                  <a:srgbClr val="0088EF"/>
                </a:solidFill>
              </a:rPr>
              <a:t>encrypted</a:t>
            </a:r>
            <a:r>
              <a:rPr lang="cs-CZ" noProof="0" dirty="0">
                <a:solidFill>
                  <a:srgbClr val="0088EF"/>
                </a:solidFill>
              </a:rPr>
              <a:t> RFID </a:t>
            </a:r>
            <a:r>
              <a:rPr lang="cs-CZ" noProof="0" dirty="0" err="1">
                <a:solidFill>
                  <a:srgbClr val="0088EF"/>
                </a:solidFill>
              </a:rPr>
              <a:t>cards</a:t>
            </a:r>
            <a:r>
              <a:rPr lang="cs-CZ" noProof="0" dirty="0">
                <a:solidFill>
                  <a:srgbClr val="0088EF"/>
                </a:solidFill>
              </a:rPr>
              <a:t>?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8BEA7-EDB6-4C4D-821B-798DF33701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To </a:t>
            </a:r>
            <a:r>
              <a:rPr lang="cs-CZ" dirty="0" err="1"/>
              <a:t>outmatch</a:t>
            </a:r>
            <a:r>
              <a:rPr lang="cs-CZ" dirty="0"/>
              <a:t>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threats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513112-926F-D2F6-7775-D8B2D3D67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cs-CZ" noProof="0" dirty="0" err="1"/>
              <a:t>Outdated</a:t>
            </a:r>
            <a:r>
              <a:rPr lang="cs-CZ" noProof="0" dirty="0"/>
              <a:t> 125kHz </a:t>
            </a:r>
            <a:r>
              <a:rPr lang="cs-CZ" noProof="0" dirty="0" err="1"/>
              <a:t>cards</a:t>
            </a:r>
            <a:r>
              <a:rPr lang="cs-CZ" noProof="0" dirty="0"/>
              <a:t> are very </a:t>
            </a:r>
            <a:r>
              <a:rPr lang="cs-CZ" noProof="0" dirty="0" err="1"/>
              <a:t>easy</a:t>
            </a:r>
            <a:r>
              <a:rPr lang="cs-CZ" noProof="0" dirty="0"/>
              <a:t> to </a:t>
            </a:r>
            <a:r>
              <a:rPr lang="cs-CZ" noProof="0" dirty="0" err="1"/>
              <a:t>clone</a:t>
            </a:r>
            <a:endParaRPr lang="en-US" noProof="0" dirty="0"/>
          </a:p>
          <a:p>
            <a:pPr lvl="1"/>
            <a:r>
              <a:rPr lang="cs-CZ" noProof="0" dirty="0" err="1"/>
              <a:t>Their</a:t>
            </a:r>
            <a:r>
              <a:rPr lang="cs-CZ" noProof="0" dirty="0"/>
              <a:t> UID (CSN) </a:t>
            </a:r>
            <a:r>
              <a:rPr lang="cs-CZ" noProof="0" dirty="0" err="1"/>
              <a:t>can</a:t>
            </a:r>
            <a:r>
              <a:rPr lang="cs-CZ" noProof="0" dirty="0"/>
              <a:t> </a:t>
            </a:r>
            <a:r>
              <a:rPr lang="cs-CZ" noProof="0" dirty="0" err="1"/>
              <a:t>be</a:t>
            </a:r>
            <a:r>
              <a:rPr lang="cs-CZ" noProof="0" dirty="0"/>
              <a:t> </a:t>
            </a:r>
            <a:r>
              <a:rPr lang="cs-CZ" noProof="0" dirty="0" err="1"/>
              <a:t>read</a:t>
            </a:r>
            <a:r>
              <a:rPr lang="cs-CZ" noProof="0" dirty="0"/>
              <a:t> by any RFID </a:t>
            </a:r>
            <a:r>
              <a:rPr lang="cs-CZ" noProof="0" dirty="0" err="1"/>
              <a:t>reader</a:t>
            </a:r>
            <a:endParaRPr lang="cs-CZ" noProof="0" dirty="0"/>
          </a:p>
          <a:p>
            <a:pPr indent="-228600"/>
            <a:r>
              <a:rPr lang="cs-CZ" dirty="0" err="1"/>
              <a:t>Growing</a:t>
            </a:r>
            <a:r>
              <a:rPr lang="cs-CZ" dirty="0"/>
              <a:t> d</a:t>
            </a:r>
            <a:r>
              <a:rPr lang="cs-CZ" noProof="0" dirty="0" err="1"/>
              <a:t>emand</a:t>
            </a:r>
            <a:r>
              <a:rPr lang="cs-CZ" noProof="0" dirty="0"/>
              <a:t> </a:t>
            </a:r>
            <a:r>
              <a:rPr lang="cs-CZ" noProof="0" dirty="0" err="1"/>
              <a:t>from</a:t>
            </a:r>
            <a:r>
              <a:rPr lang="cs-CZ" noProof="0" dirty="0"/>
              <a:t> market </a:t>
            </a:r>
            <a:r>
              <a:rPr lang="cs-CZ" noProof="0" dirty="0" err="1"/>
              <a:t>for</a:t>
            </a:r>
            <a:r>
              <a:rPr lang="cs-CZ" noProof="0" dirty="0"/>
              <a:t> </a:t>
            </a:r>
            <a:r>
              <a:rPr lang="cs-CZ" noProof="0" dirty="0" err="1"/>
              <a:t>secured</a:t>
            </a:r>
            <a:r>
              <a:rPr lang="cs-CZ" noProof="0" dirty="0"/>
              <a:t> </a:t>
            </a:r>
            <a:r>
              <a:rPr lang="cs-CZ" noProof="0" dirty="0" err="1"/>
              <a:t>cards</a:t>
            </a:r>
            <a:endParaRPr lang="cs-CZ" noProof="0" dirty="0"/>
          </a:p>
          <a:p>
            <a:pPr lvl="1"/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widespread</a:t>
            </a:r>
            <a:r>
              <a:rPr lang="cs-CZ" dirty="0"/>
              <a:t> technology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b="1" dirty="0"/>
              <a:t>MIFARE</a:t>
            </a:r>
            <a:r>
              <a:rPr lang="cs-CZ" b="1" baseline="30000" dirty="0"/>
              <a:t>®</a:t>
            </a:r>
            <a:r>
              <a:rPr lang="cs-CZ" b="1" dirty="0"/>
              <a:t> </a:t>
            </a:r>
            <a:r>
              <a:rPr lang="cs-CZ" b="1" dirty="0" err="1"/>
              <a:t>DESFire</a:t>
            </a:r>
            <a:r>
              <a:rPr lang="cs-CZ" b="1" baseline="30000" dirty="0"/>
              <a:t>®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balance </a:t>
            </a:r>
            <a:r>
              <a:rPr lang="cs-CZ" dirty="0" err="1"/>
              <a:t>of</a:t>
            </a:r>
            <a:r>
              <a:rPr lang="cs-CZ" dirty="0"/>
              <a:t> speed, performance and </a:t>
            </a:r>
            <a:r>
              <a:rPr lang="cs-CZ" dirty="0" err="1"/>
              <a:t>cost-efficiency</a:t>
            </a:r>
            <a:endParaRPr lang="cs-CZ" dirty="0"/>
          </a:p>
        </p:txBody>
      </p:sp>
      <p:pic>
        <p:nvPicPr>
          <p:cNvPr id="9" name="Zástupný symbol obrázku 8" descr="Obsah obrázku osoba, interiér, stojící&#10;&#10;Popis byl vytvořen automaticky">
            <a:extLst>
              <a:ext uri="{FF2B5EF4-FFF2-40B4-BE49-F238E27FC236}">
                <a16:creationId xmlns:a16="http://schemas.microsoft.com/office/drawing/2014/main" id="{08A6CA1C-162E-9385-BB93-7392513516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206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93367BC-E166-A9D7-76D9-91E87BE03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067" y="1224481"/>
            <a:ext cx="5631256" cy="44090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F79210-9165-4105-9D56-1253A195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224481"/>
            <a:ext cx="6484936" cy="2729606"/>
          </a:xfrm>
        </p:spPr>
        <p:txBody>
          <a:bodyPr/>
          <a:lstStyle/>
          <a:p>
            <a:pPr algn="l"/>
            <a:r>
              <a:rPr lang="cs-CZ" noProof="0" dirty="0" err="1"/>
              <a:t>Provide</a:t>
            </a:r>
            <a:r>
              <a:rPr lang="cs-CZ" noProof="0" dirty="0"/>
              <a:t> </a:t>
            </a:r>
            <a:r>
              <a:rPr lang="cs-CZ" noProof="0" dirty="0" err="1"/>
              <a:t>safety</a:t>
            </a:r>
            <a:r>
              <a:rPr lang="cs-CZ" noProof="0" dirty="0"/>
              <a:t> </a:t>
            </a:r>
            <a:r>
              <a:rPr lang="en-US" noProof="0" dirty="0"/>
              <a:t>&amp;</a:t>
            </a:r>
            <a:r>
              <a:rPr lang="cs-CZ" noProof="0" dirty="0"/>
              <a:t> flexibility </a:t>
            </a:r>
            <a:r>
              <a:rPr lang="cs-CZ" noProof="0" dirty="0" err="1"/>
              <a:t>with</a:t>
            </a:r>
            <a:r>
              <a:rPr lang="cs-CZ" noProof="0" dirty="0"/>
              <a:t> </a:t>
            </a:r>
            <a:r>
              <a:rPr lang="cs-CZ" noProof="0" dirty="0">
                <a:solidFill>
                  <a:srgbClr val="0088EF"/>
                </a:solidFill>
              </a:rPr>
              <a:t>2N</a:t>
            </a:r>
            <a:r>
              <a:rPr lang="cs-CZ" baseline="30000" noProof="0" dirty="0">
                <a:solidFill>
                  <a:srgbClr val="0088EF"/>
                </a:solidFill>
              </a:rPr>
              <a:t>®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PICard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36C93AF-1D1E-9D44-5B87-DBEF75E83D18}"/>
              </a:ext>
            </a:extLst>
          </p:cNvPr>
          <p:cNvSpPr txBox="1"/>
          <p:nvPr/>
        </p:nvSpPr>
        <p:spPr>
          <a:xfrm>
            <a:off x="223775" y="4541711"/>
            <a:ext cx="6077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+mj-lt"/>
              </a:rPr>
              <a:t>2N’s </a:t>
            </a:r>
            <a:r>
              <a:rPr lang="en-GB" sz="1800" b="1" i="0" u="none" strike="noStrike" baseline="0" dirty="0">
                <a:latin typeface="+mj-lt"/>
              </a:rPr>
              <a:t>unique cryptographic solution</a:t>
            </a:r>
            <a:r>
              <a:rPr lang="en-GB" sz="1800" b="0" i="0" u="none" strike="noStrike" baseline="0" dirty="0">
                <a:latin typeface="+mj-lt"/>
              </a:rPr>
              <a:t>, providing Protected Identity</a:t>
            </a:r>
            <a:r>
              <a:rPr lang="cs-CZ" sz="1800" b="0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Credentials (</a:t>
            </a:r>
            <a:r>
              <a:rPr lang="en-US" sz="1800" b="1" i="0" u="none" strike="noStrike" baseline="0" dirty="0">
                <a:latin typeface="+mj-lt"/>
              </a:rPr>
              <a:t>PIC</a:t>
            </a:r>
            <a:r>
              <a:rPr lang="en-US" sz="1800" b="0" i="0" u="none" strike="noStrike" baseline="0" dirty="0">
                <a:latin typeface="+mj-lt"/>
              </a:rPr>
              <a:t>) built on the multi-application MIFARE</a:t>
            </a:r>
            <a:r>
              <a:rPr lang="en-US" sz="1800" b="0" i="0" u="none" strike="noStrike" baseline="30000" dirty="0">
                <a:latin typeface="+mj-lt"/>
              </a:rPr>
              <a:t>®</a:t>
            </a:r>
            <a:r>
              <a:rPr lang="en-US" sz="1800" b="0" i="0" u="none" strike="noStrike" baseline="0" dirty="0">
                <a:latin typeface="+mj-lt"/>
              </a:rPr>
              <a:t> DESFire</a:t>
            </a:r>
            <a:r>
              <a:rPr lang="en-US" sz="1800" b="0" i="0" u="none" strike="noStrike" baseline="30000" dirty="0">
                <a:latin typeface="+mj-lt"/>
              </a:rPr>
              <a:t>®</a:t>
            </a:r>
            <a:r>
              <a:rPr lang="en-US" sz="1800" b="0" i="0" u="none" strike="noStrike" baseline="0" dirty="0">
                <a:latin typeface="+mj-lt"/>
              </a:rPr>
              <a:t> technology</a:t>
            </a:r>
            <a:endParaRPr lang="cs-CZ" sz="1800" b="0" i="0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29C5-A460-4FFA-8035-8D3577809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402545" cy="1746060"/>
          </a:xfrm>
        </p:spPr>
        <p:txBody>
          <a:bodyPr/>
          <a:lstStyle/>
          <a:p>
            <a:r>
              <a:rPr lang="cs-CZ" noProof="0" dirty="0">
                <a:solidFill>
                  <a:srgbClr val="0088EF"/>
                </a:solidFill>
              </a:rPr>
              <a:t>2N</a:t>
            </a:r>
            <a:r>
              <a:rPr lang="cs-CZ" baseline="30000" noProof="0" dirty="0">
                <a:solidFill>
                  <a:srgbClr val="0088EF"/>
                </a:solidFill>
              </a:rPr>
              <a:t>®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PICard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Commander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5EFC3-8E88-41EC-8D7F-C90916E012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989268"/>
            <a:ext cx="4592667" cy="768015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solution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202BAF-D518-83A1-8C7F-2AABAA68CA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5008295"/>
            <a:ext cx="4755630" cy="1376698"/>
          </a:xfrm>
        </p:spPr>
        <p:txBody>
          <a:bodyPr/>
          <a:lstStyle/>
          <a:p>
            <a:pPr algn="l"/>
            <a:r>
              <a:rPr lang="cs-CZ" sz="1800" b="0" i="0" u="none" strike="noStrike" baseline="0" dirty="0">
                <a:latin typeface="+mj-lt"/>
              </a:rPr>
              <a:t>S</a:t>
            </a:r>
            <a:r>
              <a:rPr lang="en-GB" sz="1800" b="0" i="0" u="none" strike="noStrike" baseline="0" dirty="0" err="1">
                <a:latin typeface="+mj-lt"/>
              </a:rPr>
              <a:t>oftware</a:t>
            </a:r>
            <a:r>
              <a:rPr lang="en-GB" sz="1800" b="0" i="0" u="none" strike="noStrike" baseline="0" dirty="0">
                <a:latin typeface="+mj-lt"/>
              </a:rPr>
              <a:t> app that</a:t>
            </a:r>
            <a:r>
              <a:rPr lang="cs-CZ" sz="1800" b="0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allows admins to create a </a:t>
            </a:r>
            <a:r>
              <a:rPr lang="en-US" sz="1800" b="1" i="0" u="none" strike="noStrike" baseline="0" dirty="0">
                <a:latin typeface="+mj-lt"/>
              </a:rPr>
              <a:t>unique cryptographic keyset </a:t>
            </a:r>
            <a:r>
              <a:rPr lang="en-US" sz="1800" b="0" i="0" u="none" strike="noStrike" baseline="0" dirty="0">
                <a:latin typeface="+mj-lt"/>
              </a:rPr>
              <a:t>for every site</a:t>
            </a:r>
            <a:endParaRPr lang="cs-CZ" sz="1800" b="0" i="0" u="none" strike="noStrike" baseline="0" dirty="0">
              <a:latin typeface="+mj-lt"/>
            </a:endParaRPr>
          </a:p>
          <a:p>
            <a:pPr algn="l">
              <a:spcBef>
                <a:spcPts val="1200"/>
              </a:spcBef>
            </a:pPr>
            <a:r>
              <a:rPr lang="cs-CZ" dirty="0" err="1">
                <a:latin typeface="+mj-lt"/>
              </a:rPr>
              <a:t>Keysets</a:t>
            </a:r>
            <a:r>
              <a:rPr lang="cs-CZ" dirty="0">
                <a:latin typeface="+mj-lt"/>
              </a:rPr>
              <a:t> are </a:t>
            </a:r>
            <a:r>
              <a:rPr lang="cs-CZ" dirty="0" err="1">
                <a:latin typeface="+mj-lt"/>
              </a:rPr>
              <a:t>based</a:t>
            </a:r>
            <a:r>
              <a:rPr lang="cs-CZ" dirty="0">
                <a:latin typeface="+mj-lt"/>
              </a:rPr>
              <a:t> on </a:t>
            </a:r>
            <a:r>
              <a:rPr lang="cs-CZ" dirty="0" err="1">
                <a:latin typeface="+mj-lt"/>
              </a:rPr>
              <a:t>the</a:t>
            </a:r>
            <a:r>
              <a:rPr lang="cs-CZ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main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encryption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key</a:t>
            </a:r>
            <a:r>
              <a:rPr lang="cs-CZ" dirty="0">
                <a:latin typeface="+mj-lt"/>
              </a:rPr>
              <a:t> (MEK) </a:t>
            </a:r>
            <a:r>
              <a:rPr lang="cs-CZ" dirty="0" err="1">
                <a:latin typeface="+mj-lt"/>
              </a:rPr>
              <a:t>from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which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other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keys</a:t>
            </a:r>
            <a:r>
              <a:rPr lang="cs-CZ" dirty="0">
                <a:latin typeface="+mj-lt"/>
              </a:rPr>
              <a:t> are </a:t>
            </a:r>
            <a:r>
              <a:rPr lang="cs-CZ" dirty="0" err="1">
                <a:latin typeface="+mj-lt"/>
              </a:rPr>
              <a:t>derived</a:t>
            </a:r>
            <a:r>
              <a:rPr lang="cs-CZ" dirty="0">
                <a:latin typeface="+mj-lt"/>
              </a:rPr>
              <a:t>: </a:t>
            </a:r>
            <a:endParaRPr lang="cs-CZ" sz="1800" b="0" i="0" u="none" strike="noStrike" baseline="0" dirty="0">
              <a:latin typeface="+mj-lt"/>
            </a:endParaRP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326A739E-6D4E-93CC-6209-47501A51C64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7BE9547-2272-1D22-8DBD-199FBEB726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92223" y="5002092"/>
            <a:ext cx="2393255" cy="411163"/>
          </a:xfrm>
        </p:spPr>
        <p:txBody>
          <a:bodyPr/>
          <a:lstStyle/>
          <a:p>
            <a:r>
              <a:rPr lang="cs-CZ" dirty="0" err="1"/>
              <a:t>Encryption</a:t>
            </a:r>
            <a:r>
              <a:rPr lang="cs-CZ" dirty="0"/>
              <a:t> </a:t>
            </a:r>
            <a:r>
              <a:rPr lang="cs-CZ" dirty="0" err="1"/>
              <a:t>keys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38F04A4-3819-135A-90CB-56202026CA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89420" y="5002092"/>
            <a:ext cx="2393255" cy="411163"/>
          </a:xfrm>
        </p:spPr>
        <p:txBody>
          <a:bodyPr/>
          <a:lstStyle/>
          <a:p>
            <a:r>
              <a:rPr lang="cs-CZ" dirty="0" err="1"/>
              <a:t>Reading</a:t>
            </a:r>
            <a:r>
              <a:rPr lang="cs-CZ" dirty="0"/>
              <a:t> </a:t>
            </a:r>
            <a:r>
              <a:rPr lang="cs-CZ" dirty="0" err="1"/>
              <a:t>keys</a:t>
            </a:r>
            <a:endParaRPr lang="en-US" dirty="0"/>
          </a:p>
        </p:txBody>
      </p:sp>
      <p:sp>
        <p:nvSpPr>
          <p:cNvPr id="19" name="Zástupný text 4">
            <a:extLst>
              <a:ext uri="{FF2B5EF4-FFF2-40B4-BE49-F238E27FC236}">
                <a16:creationId xmlns:a16="http://schemas.microsoft.com/office/drawing/2014/main" id="{46E3C8CA-CA8B-04DF-A39F-DBDD44574A1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2224" y="5452592"/>
            <a:ext cx="2393254" cy="998458"/>
          </a:xfrm>
        </p:spPr>
        <p:txBody>
          <a:bodyPr/>
          <a:lstStyle/>
          <a:p>
            <a:pPr algn="l"/>
            <a:r>
              <a:rPr lang="cs-CZ" dirty="0">
                <a:latin typeface="UntitledSans-Regular"/>
              </a:rPr>
              <a:t>U</a:t>
            </a:r>
            <a:r>
              <a:rPr lang="en-US" sz="1800" b="0" i="0" u="none" strike="noStrike" baseline="0" dirty="0">
                <a:latin typeface="UntitledSans-Regular"/>
              </a:rPr>
              <a:t>sed to encrypt new credentials on cards via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en-GB" sz="1800" b="0" i="0" u="none" strike="noStrike" baseline="0" dirty="0">
                <a:latin typeface="UntitledSans-Regular"/>
              </a:rPr>
              <a:t>a </a:t>
            </a:r>
            <a:r>
              <a:rPr lang="en-GB" sz="1800" b="0" i="0" u="none" strike="noStrike" baseline="0" dirty="0">
                <a:latin typeface="UntitledSans-Medium"/>
              </a:rPr>
              <a:t>2N USB reader</a:t>
            </a:r>
            <a:endParaRPr lang="en-US" noProof="0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FA0AF5C-BF45-C617-74C6-85547D0EA62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089420" y="5452592"/>
            <a:ext cx="2878804" cy="998458"/>
          </a:xfrm>
        </p:spPr>
        <p:txBody>
          <a:bodyPr/>
          <a:lstStyle/>
          <a:p>
            <a:r>
              <a:rPr lang="cs-CZ" dirty="0">
                <a:latin typeface="UntitledSans-Regular"/>
              </a:rPr>
              <a:t>E</a:t>
            </a:r>
            <a:r>
              <a:rPr lang="en-US" sz="1800" b="0" i="0" u="none" strike="noStrike" baseline="0" dirty="0" err="1">
                <a:latin typeface="UntitledSans-Regular"/>
              </a:rPr>
              <a:t>xported</a:t>
            </a:r>
            <a:r>
              <a:rPr lang="en-US" sz="1800" b="0" i="0" u="none" strike="noStrike" baseline="0" dirty="0">
                <a:latin typeface="UntitledSans-Regular"/>
              </a:rPr>
              <a:t> and uploaded </a:t>
            </a:r>
            <a:r>
              <a:rPr lang="cs-CZ" sz="1800" b="0" i="0" u="none" strike="noStrike" baseline="0" dirty="0" err="1">
                <a:latin typeface="UntitledSans-Regular"/>
              </a:rPr>
              <a:t>directly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en-US" sz="1800" b="0" i="0" u="none" strike="noStrike" baseline="0" dirty="0">
                <a:latin typeface="UntitledSans-Regular"/>
              </a:rPr>
              <a:t>to the 2N devices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cs-CZ" sz="1800" b="0" i="0" u="none" strike="noStrike" baseline="0" dirty="0" err="1">
                <a:latin typeface="UntitledSans-Regular"/>
              </a:rPr>
              <a:t>or</a:t>
            </a:r>
            <a:r>
              <a:rPr lang="cs-CZ" sz="1800" b="0" i="0" u="none" strike="noStrike" baseline="0" dirty="0">
                <a:latin typeface="UntitledSans-Regular"/>
              </a:rPr>
              <a:t> to 2N® Access </a:t>
            </a:r>
            <a:r>
              <a:rPr lang="cs-CZ" sz="1800" b="0" i="0" u="none" strike="noStrike" baseline="0" dirty="0" err="1">
                <a:latin typeface="UntitledSans-Regular"/>
              </a:rPr>
              <a:t>Commander</a:t>
            </a:r>
            <a:endParaRPr lang="en-US" noProof="0" dirty="0"/>
          </a:p>
        </p:txBody>
      </p:sp>
      <p:pic>
        <p:nvPicPr>
          <p:cNvPr id="25" name="Zástupný symbol obrázku 24" descr="Klíč se souvislou výplní">
            <a:extLst>
              <a:ext uri="{FF2B5EF4-FFF2-40B4-BE49-F238E27FC236}">
                <a16:creationId xmlns:a16="http://schemas.microsoft.com/office/drawing/2014/main" id="{165DCFC0-A0A3-FC01-A53D-F1E0BC6232B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55" b="2055"/>
          <a:stretch>
            <a:fillRect/>
          </a:stretch>
        </p:blipFill>
        <p:spPr>
          <a:xfrm>
            <a:off x="5992813" y="4385018"/>
            <a:ext cx="579437" cy="555625"/>
          </a:xfrm>
          <a:prstGeom prst="rect">
            <a:avLst/>
          </a:prstGeom>
        </p:spPr>
      </p:pic>
      <p:pic>
        <p:nvPicPr>
          <p:cNvPr id="26" name="Zástupný symbol obrázku 25" descr="Klíč se souvislou výplní">
            <a:extLst>
              <a:ext uri="{FF2B5EF4-FFF2-40B4-BE49-F238E27FC236}">
                <a16:creationId xmlns:a16="http://schemas.microsoft.com/office/drawing/2014/main" id="{05B5A154-459B-FB4F-83E7-B4796289D130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55" b="2055"/>
          <a:stretch>
            <a:fillRect/>
          </a:stretch>
        </p:blipFill>
        <p:spPr>
          <a:xfrm>
            <a:off x="9090025" y="4385018"/>
            <a:ext cx="579438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F3160D-D441-B6CD-5524-AF67FDFCEC3C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275908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>
                <a:solidFill>
                  <a:srgbClr val="0088EF"/>
                </a:solidFill>
              </a:rPr>
              <a:t>2N</a:t>
            </a:r>
            <a:r>
              <a:rPr lang="cs-CZ" baseline="30000" dirty="0">
                <a:solidFill>
                  <a:srgbClr val="0088EF"/>
                </a:solidFill>
              </a:rPr>
              <a:t>®</a:t>
            </a:r>
            <a:r>
              <a:rPr lang="cs-CZ" dirty="0">
                <a:solidFill>
                  <a:srgbClr val="0088EF"/>
                </a:solidFill>
              </a:rPr>
              <a:t> </a:t>
            </a:r>
            <a:r>
              <a:rPr lang="cs-CZ" dirty="0" err="1">
                <a:solidFill>
                  <a:srgbClr val="0088EF"/>
                </a:solidFill>
              </a:rPr>
              <a:t>PICard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 </a:t>
            </a:r>
            <a:endParaRPr lang="en-US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4BBEB31D-824E-DFFB-E7A4-C32432729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795" y="4227095"/>
            <a:ext cx="2865405" cy="2630905"/>
          </a:xfrm>
          <a:prstGeom prst="rect">
            <a:avLst/>
          </a:prstGeom>
        </p:spPr>
      </p:pic>
      <p:grpSp>
        <p:nvGrpSpPr>
          <p:cNvPr id="1062" name="Skupina 1061">
            <a:extLst>
              <a:ext uri="{FF2B5EF4-FFF2-40B4-BE49-F238E27FC236}">
                <a16:creationId xmlns:a16="http://schemas.microsoft.com/office/drawing/2014/main" id="{193BA432-6A36-54CF-135E-3BB44E1FA0F1}"/>
              </a:ext>
            </a:extLst>
          </p:cNvPr>
          <p:cNvGrpSpPr/>
          <p:nvPr/>
        </p:nvGrpSpPr>
        <p:grpSpPr>
          <a:xfrm>
            <a:off x="3689048" y="4918627"/>
            <a:ext cx="1293926" cy="1612869"/>
            <a:chOff x="3343085" y="4918627"/>
            <a:chExt cx="1293926" cy="1612869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8561715F-0360-AA7F-3EA0-B0B7D6FC275F}"/>
                </a:ext>
              </a:extLst>
            </p:cNvPr>
            <p:cNvGrpSpPr/>
            <p:nvPr/>
          </p:nvGrpSpPr>
          <p:grpSpPr>
            <a:xfrm rot="17143497">
              <a:off x="3446611" y="5184872"/>
              <a:ext cx="1456645" cy="924155"/>
              <a:chOff x="5367677" y="5518857"/>
              <a:chExt cx="1456645" cy="924155"/>
            </a:xfrm>
          </p:grpSpPr>
          <p:sp>
            <p:nvSpPr>
              <p:cNvPr id="5" name="Obdélník: se zakulacenými rohy 4">
                <a:extLst>
                  <a:ext uri="{FF2B5EF4-FFF2-40B4-BE49-F238E27FC236}">
                    <a16:creationId xmlns:a16="http://schemas.microsoft.com/office/drawing/2014/main" id="{717D0679-20CC-2A45-85D4-5EF5EAED1953}"/>
                  </a:ext>
                </a:extLst>
              </p:cNvPr>
              <p:cNvSpPr/>
              <p:nvPr/>
            </p:nvSpPr>
            <p:spPr>
              <a:xfrm rot="5400000">
                <a:off x="5633922" y="5252612"/>
                <a:ext cx="924155" cy="1456645"/>
              </a:xfrm>
              <a:prstGeom prst="roundRect">
                <a:avLst>
                  <a:gd name="adj" fmla="val 7273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67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Obrázek 25">
                <a:extLst>
                  <a:ext uri="{FF2B5EF4-FFF2-40B4-BE49-F238E27FC236}">
                    <a16:creationId xmlns:a16="http://schemas.microsoft.com/office/drawing/2014/main" id="{CFD211D7-8434-EA67-5D63-E26AF266F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2278" y="6253509"/>
                <a:ext cx="216000" cy="101769"/>
              </a:xfrm>
              <a:prstGeom prst="rect">
                <a:avLst/>
              </a:prstGeom>
            </p:spPr>
          </p:pic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8E481BBA-9D88-387A-87AD-BE70B59AE74F}"/>
                </a:ext>
              </a:extLst>
            </p:cNvPr>
            <p:cNvGrpSpPr/>
            <p:nvPr/>
          </p:nvGrpSpPr>
          <p:grpSpPr>
            <a:xfrm rot="17143497">
              <a:off x="3076840" y="5341096"/>
              <a:ext cx="1456645" cy="924155"/>
              <a:chOff x="5367677" y="5518857"/>
              <a:chExt cx="1456645" cy="924155"/>
            </a:xfrm>
          </p:grpSpPr>
          <p:sp>
            <p:nvSpPr>
              <p:cNvPr id="30" name="Obdélník: se zakulacenými rohy 29">
                <a:extLst>
                  <a:ext uri="{FF2B5EF4-FFF2-40B4-BE49-F238E27FC236}">
                    <a16:creationId xmlns:a16="http://schemas.microsoft.com/office/drawing/2014/main" id="{4E311382-70A4-BDCB-EFEA-C757884E5E64}"/>
                  </a:ext>
                </a:extLst>
              </p:cNvPr>
              <p:cNvSpPr/>
              <p:nvPr/>
            </p:nvSpPr>
            <p:spPr>
              <a:xfrm rot="5400000">
                <a:off x="5633922" y="5252612"/>
                <a:ext cx="924155" cy="1456645"/>
              </a:xfrm>
              <a:prstGeom prst="roundRect">
                <a:avLst>
                  <a:gd name="adj" fmla="val 7273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67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Obrázek 30">
                <a:extLst>
                  <a:ext uri="{FF2B5EF4-FFF2-40B4-BE49-F238E27FC236}">
                    <a16:creationId xmlns:a16="http://schemas.microsoft.com/office/drawing/2014/main" id="{19E6F1DC-7502-C9EC-5071-12FBCD5A5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2278" y="6253509"/>
                <a:ext cx="216000" cy="101769"/>
              </a:xfrm>
              <a:prstGeom prst="rect">
                <a:avLst/>
              </a:prstGeom>
            </p:spPr>
          </p:pic>
        </p:grpSp>
      </p:grpSp>
      <p:grpSp>
        <p:nvGrpSpPr>
          <p:cNvPr id="1024" name="Skupina 1023">
            <a:extLst>
              <a:ext uri="{FF2B5EF4-FFF2-40B4-BE49-F238E27FC236}">
                <a16:creationId xmlns:a16="http://schemas.microsoft.com/office/drawing/2014/main" id="{B03A5012-C9F6-A963-BD4D-A3034B83B5FE}"/>
              </a:ext>
            </a:extLst>
          </p:cNvPr>
          <p:cNvGrpSpPr/>
          <p:nvPr/>
        </p:nvGrpSpPr>
        <p:grpSpPr>
          <a:xfrm rot="17143497">
            <a:off x="7110472" y="5341094"/>
            <a:ext cx="1456645" cy="924155"/>
            <a:chOff x="5367677" y="5518857"/>
            <a:chExt cx="1456645" cy="924155"/>
          </a:xfrm>
        </p:grpSpPr>
        <p:sp>
          <p:nvSpPr>
            <p:cNvPr id="1025" name="Obdélník: se zakulacenými rohy 1024">
              <a:extLst>
                <a:ext uri="{FF2B5EF4-FFF2-40B4-BE49-F238E27FC236}">
                  <a16:creationId xmlns:a16="http://schemas.microsoft.com/office/drawing/2014/main" id="{41120ABB-EB50-DC27-1DAC-3E86C106DFFB}"/>
                </a:ext>
              </a:extLst>
            </p:cNvPr>
            <p:cNvSpPr/>
            <p:nvPr/>
          </p:nvSpPr>
          <p:spPr>
            <a:xfrm rot="5400000">
              <a:off x="5633922" y="5252612"/>
              <a:ext cx="924155" cy="1456645"/>
            </a:xfrm>
            <a:prstGeom prst="roundRect">
              <a:avLst>
                <a:gd name="adj" fmla="val 7273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67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7" name="Obrázek 1026">
              <a:extLst>
                <a:ext uri="{FF2B5EF4-FFF2-40B4-BE49-F238E27FC236}">
                  <a16:creationId xmlns:a16="http://schemas.microsoft.com/office/drawing/2014/main" id="{7C6F7E4F-907A-EA8F-7F1C-784FD174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2278" y="6253509"/>
              <a:ext cx="216000" cy="101769"/>
            </a:xfrm>
            <a:prstGeom prst="rect">
              <a:avLst/>
            </a:prstGeom>
          </p:spPr>
        </p:pic>
      </p:grpSp>
      <p:pic>
        <p:nvPicPr>
          <p:cNvPr id="1029" name="Grafický objekt 1028" descr="Odemknout se souvislou výplní">
            <a:extLst>
              <a:ext uri="{FF2B5EF4-FFF2-40B4-BE49-F238E27FC236}">
                <a16:creationId xmlns:a16="http://schemas.microsoft.com/office/drawing/2014/main" id="{8E2FF721-1184-B7DE-6611-2B754A863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8605" y="5674264"/>
            <a:ext cx="457200" cy="457200"/>
          </a:xfrm>
          <a:prstGeom prst="rect">
            <a:avLst/>
          </a:prstGeom>
        </p:spPr>
      </p:pic>
      <p:pic>
        <p:nvPicPr>
          <p:cNvPr id="1031" name="Grafický objekt 1030" descr="Zámek se souvislou výplní">
            <a:extLst>
              <a:ext uri="{FF2B5EF4-FFF2-40B4-BE49-F238E27FC236}">
                <a16:creationId xmlns:a16="http://schemas.microsoft.com/office/drawing/2014/main" id="{573FA260-F571-F58F-0378-2E4F08BE4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8023" y="5664414"/>
            <a:ext cx="468000" cy="468000"/>
          </a:xfrm>
          <a:prstGeom prst="rect">
            <a:avLst/>
          </a:prstGeom>
        </p:spPr>
      </p:pic>
      <p:pic>
        <p:nvPicPr>
          <p:cNvPr id="1036" name="Grafický objekt 1035" descr="Klíč se souvislou výplní">
            <a:extLst>
              <a:ext uri="{FF2B5EF4-FFF2-40B4-BE49-F238E27FC236}">
                <a16:creationId xmlns:a16="http://schemas.microsoft.com/office/drawing/2014/main" id="{67D0337F-323E-775E-A729-37B9B2C9E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1121" y="1307587"/>
            <a:ext cx="612000" cy="612000"/>
          </a:xfrm>
          <a:prstGeom prst="rect">
            <a:avLst/>
          </a:prstGeom>
        </p:spPr>
      </p:pic>
      <p:pic>
        <p:nvPicPr>
          <p:cNvPr id="1037" name="Grafický objekt 1036" descr="Klíč se souvislou výplní">
            <a:extLst>
              <a:ext uri="{FF2B5EF4-FFF2-40B4-BE49-F238E27FC236}">
                <a16:creationId xmlns:a16="http://schemas.microsoft.com/office/drawing/2014/main" id="{B8683B2C-862F-BA05-FFFB-678739F20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69652" y="3240099"/>
            <a:ext cx="612000" cy="612000"/>
          </a:xfrm>
          <a:prstGeom prst="rect">
            <a:avLst/>
          </a:prstGeom>
        </p:spPr>
      </p:pic>
      <p:pic>
        <p:nvPicPr>
          <p:cNvPr id="1038" name="Grafický objekt 1037" descr="Klíč se souvislou výplní">
            <a:extLst>
              <a:ext uri="{FF2B5EF4-FFF2-40B4-BE49-F238E27FC236}">
                <a16:creationId xmlns:a16="http://schemas.microsoft.com/office/drawing/2014/main" id="{98CA7341-06F1-0B78-37F1-7472E4EAF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8834" y="3280053"/>
            <a:ext cx="612000" cy="612000"/>
          </a:xfrm>
          <a:prstGeom prst="rect">
            <a:avLst/>
          </a:prstGeom>
        </p:spPr>
      </p:pic>
      <p:cxnSp>
        <p:nvCxnSpPr>
          <p:cNvPr id="1041" name="Přímá spojnice se šipkou 1040">
            <a:extLst>
              <a:ext uri="{FF2B5EF4-FFF2-40B4-BE49-F238E27FC236}">
                <a16:creationId xmlns:a16="http://schemas.microsoft.com/office/drawing/2014/main" id="{243D292D-4EF2-B274-2886-C25EE9BCA2D8}"/>
              </a:ext>
            </a:extLst>
          </p:cNvPr>
          <p:cNvCxnSpPr>
            <a:cxnSpLocks/>
          </p:cNvCxnSpPr>
          <p:nvPr/>
        </p:nvCxnSpPr>
        <p:spPr>
          <a:xfrm>
            <a:off x="8739518" y="3011044"/>
            <a:ext cx="0" cy="1150019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pojnice: pravoúhlá 1049">
            <a:extLst>
              <a:ext uri="{FF2B5EF4-FFF2-40B4-BE49-F238E27FC236}">
                <a16:creationId xmlns:a16="http://schemas.microsoft.com/office/drawing/2014/main" id="{762E57E3-4692-85F1-B37D-9DFCF72DB1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80310" y="4395712"/>
            <a:ext cx="1671322" cy="1162327"/>
          </a:xfrm>
          <a:prstGeom prst="bentConnector3">
            <a:avLst>
              <a:gd name="adj1" fmla="val 99931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8" name="Skupina 1057">
            <a:extLst>
              <a:ext uri="{FF2B5EF4-FFF2-40B4-BE49-F238E27FC236}">
                <a16:creationId xmlns:a16="http://schemas.microsoft.com/office/drawing/2014/main" id="{51756638-9696-C008-FC67-6ADDBF9EAD4E}"/>
              </a:ext>
            </a:extLst>
          </p:cNvPr>
          <p:cNvGrpSpPr/>
          <p:nvPr/>
        </p:nvGrpSpPr>
        <p:grpSpPr>
          <a:xfrm>
            <a:off x="1823221" y="1002852"/>
            <a:ext cx="3300770" cy="3158211"/>
            <a:chOff x="1332996" y="1002852"/>
            <a:chExt cx="3300770" cy="3158211"/>
          </a:xfrm>
        </p:grpSpPr>
        <p:pic>
          <p:nvPicPr>
            <p:cNvPr id="21" name="Obrázek 20" descr="Obsah obrázku text&#10;&#10;Popis byl vytvořen automaticky">
              <a:extLst>
                <a:ext uri="{FF2B5EF4-FFF2-40B4-BE49-F238E27FC236}">
                  <a16:creationId xmlns:a16="http://schemas.microsoft.com/office/drawing/2014/main" id="{C6E810BD-CD2D-7324-36DA-F4EDE6D1F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2996" y="1002852"/>
              <a:ext cx="3300770" cy="3158211"/>
            </a:xfrm>
            <a:prstGeom prst="rect">
              <a:avLst/>
            </a:prstGeom>
          </p:spPr>
        </p:pic>
        <p:pic>
          <p:nvPicPr>
            <p:cNvPr id="1057" name="Obrázek 1056">
              <a:extLst>
                <a:ext uri="{FF2B5EF4-FFF2-40B4-BE49-F238E27FC236}">
                  <a16:creationId xmlns:a16="http://schemas.microsoft.com/office/drawing/2014/main" id="{8676CF0F-EC60-5C09-1F3B-9BE9A57E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158" y="1153227"/>
              <a:ext cx="1923419" cy="1044000"/>
            </a:xfrm>
            <a:prstGeom prst="rect">
              <a:avLst/>
            </a:prstGeom>
          </p:spPr>
        </p:pic>
      </p:grpSp>
      <p:cxnSp>
        <p:nvCxnSpPr>
          <p:cNvPr id="1040" name="Přímá spojnice se šipkou 1039">
            <a:extLst>
              <a:ext uri="{FF2B5EF4-FFF2-40B4-BE49-F238E27FC236}">
                <a16:creationId xmlns:a16="http://schemas.microsoft.com/office/drawing/2014/main" id="{1E680A8D-961A-D730-FF6F-F9B581608EAA}"/>
              </a:ext>
            </a:extLst>
          </p:cNvPr>
          <p:cNvCxnSpPr>
            <a:cxnSpLocks/>
          </p:cNvCxnSpPr>
          <p:nvPr/>
        </p:nvCxnSpPr>
        <p:spPr>
          <a:xfrm>
            <a:off x="4324384" y="1831759"/>
            <a:ext cx="293963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pojnice: pravoúhlá 1047">
            <a:extLst>
              <a:ext uri="{FF2B5EF4-FFF2-40B4-BE49-F238E27FC236}">
                <a16:creationId xmlns:a16="http://schemas.microsoft.com/office/drawing/2014/main" id="{189D13D7-5755-2B47-A096-8C30C721C967}"/>
              </a:ext>
            </a:extLst>
          </p:cNvPr>
          <p:cNvCxnSpPr>
            <a:cxnSpLocks/>
          </p:cNvCxnSpPr>
          <p:nvPr/>
        </p:nvCxnSpPr>
        <p:spPr>
          <a:xfrm>
            <a:off x="4324384" y="2075811"/>
            <a:ext cx="3884182" cy="2744842"/>
          </a:xfrm>
          <a:prstGeom prst="bentConnector3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Přímá spojnice se šipkou 1058">
            <a:extLst>
              <a:ext uri="{FF2B5EF4-FFF2-40B4-BE49-F238E27FC236}">
                <a16:creationId xmlns:a16="http://schemas.microsoft.com/office/drawing/2014/main" id="{65933F44-A85F-DECA-0211-3B06F6066DEE}"/>
              </a:ext>
            </a:extLst>
          </p:cNvPr>
          <p:cNvCxnSpPr>
            <a:cxnSpLocks/>
          </p:cNvCxnSpPr>
          <p:nvPr/>
        </p:nvCxnSpPr>
        <p:spPr>
          <a:xfrm>
            <a:off x="5047170" y="5872704"/>
            <a:ext cx="222187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3" name="TextovéPole 1062">
            <a:extLst>
              <a:ext uri="{FF2B5EF4-FFF2-40B4-BE49-F238E27FC236}">
                <a16:creationId xmlns:a16="http://schemas.microsoft.com/office/drawing/2014/main" id="{99557CA1-165C-16A2-4D6A-ABCDA9C6594F}"/>
              </a:ext>
            </a:extLst>
          </p:cNvPr>
          <p:cNvSpPr txBox="1"/>
          <p:nvPr/>
        </p:nvSpPr>
        <p:spPr>
          <a:xfrm>
            <a:off x="926773" y="2707082"/>
            <a:ext cx="208126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0" u="none" strike="noStrike" baseline="0" dirty="0">
                <a:latin typeface="+mj-lt"/>
              </a:rPr>
              <a:t>2N</a:t>
            </a:r>
            <a:r>
              <a:rPr lang="cs-CZ" sz="1300" i="0" u="none" strike="noStrike" baseline="30000" dirty="0">
                <a:latin typeface="+mj-lt"/>
              </a:rPr>
              <a:t>®</a:t>
            </a:r>
            <a:r>
              <a:rPr lang="cs-CZ" sz="1300" i="0" u="none" strike="noStrike" baseline="0" dirty="0">
                <a:latin typeface="+mj-lt"/>
              </a:rPr>
              <a:t> </a:t>
            </a:r>
            <a:r>
              <a:rPr lang="cs-CZ" sz="1300" i="0" u="none" strike="noStrike" baseline="0" dirty="0" err="1">
                <a:latin typeface="+mj-lt"/>
              </a:rPr>
              <a:t>PICard</a:t>
            </a:r>
            <a:r>
              <a:rPr lang="cs-CZ" sz="1300" i="0" u="none" strike="noStrike" baseline="0" dirty="0">
                <a:latin typeface="+mj-lt"/>
              </a:rPr>
              <a:t> </a:t>
            </a:r>
            <a:r>
              <a:rPr lang="cs-CZ" sz="1300" i="0" u="none" strike="noStrike" baseline="0" dirty="0" err="1">
                <a:latin typeface="+mj-lt"/>
              </a:rPr>
              <a:t>Commander</a:t>
            </a:r>
            <a:endParaRPr lang="cs-CZ" sz="1300" i="0" u="none" strike="noStrike" baseline="0" dirty="0">
              <a:latin typeface="+mj-lt"/>
            </a:endParaRPr>
          </a:p>
        </p:txBody>
      </p:sp>
      <p:sp>
        <p:nvSpPr>
          <p:cNvPr id="1064" name="TextovéPole 1063">
            <a:extLst>
              <a:ext uri="{FF2B5EF4-FFF2-40B4-BE49-F238E27FC236}">
                <a16:creationId xmlns:a16="http://schemas.microsoft.com/office/drawing/2014/main" id="{CFA59F70-ACBB-C7B7-C8D6-C0CF8E86D814}"/>
              </a:ext>
            </a:extLst>
          </p:cNvPr>
          <p:cNvSpPr txBox="1"/>
          <p:nvPr/>
        </p:nvSpPr>
        <p:spPr>
          <a:xfrm>
            <a:off x="9271497" y="2587430"/>
            <a:ext cx="198752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0" u="none" strike="noStrike" baseline="0" dirty="0">
                <a:latin typeface="+mj-lt"/>
              </a:rPr>
              <a:t>2N</a:t>
            </a:r>
            <a:r>
              <a:rPr lang="cs-CZ" sz="1300" i="0" u="none" strike="noStrike" baseline="30000" dirty="0">
                <a:latin typeface="+mj-lt"/>
              </a:rPr>
              <a:t>®</a:t>
            </a:r>
            <a:r>
              <a:rPr lang="cs-CZ" sz="1300" i="0" u="none" strike="noStrike" baseline="0" dirty="0">
                <a:latin typeface="+mj-lt"/>
              </a:rPr>
              <a:t> Access </a:t>
            </a:r>
            <a:r>
              <a:rPr lang="cs-CZ" sz="1300" i="0" u="none" strike="noStrike" baseline="0" dirty="0" err="1">
                <a:latin typeface="+mj-lt"/>
              </a:rPr>
              <a:t>Commander</a:t>
            </a:r>
            <a:endParaRPr lang="cs-CZ" sz="1300" i="0" u="none" strike="noStrike" baseline="0" dirty="0">
              <a:latin typeface="+mj-lt"/>
            </a:endParaRPr>
          </a:p>
        </p:txBody>
      </p:sp>
      <p:sp>
        <p:nvSpPr>
          <p:cNvPr id="1065" name="TextovéPole 1064">
            <a:extLst>
              <a:ext uri="{FF2B5EF4-FFF2-40B4-BE49-F238E27FC236}">
                <a16:creationId xmlns:a16="http://schemas.microsoft.com/office/drawing/2014/main" id="{7E65F24D-5850-F898-7045-787B58127E45}"/>
              </a:ext>
            </a:extLst>
          </p:cNvPr>
          <p:cNvSpPr txBox="1"/>
          <p:nvPr/>
        </p:nvSpPr>
        <p:spPr>
          <a:xfrm>
            <a:off x="9431258" y="4649258"/>
            <a:ext cx="18228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300" i="0" u="none" strike="noStrike" baseline="0">
                <a:solidFill>
                  <a:srgbClr val="0088EF"/>
                </a:solidFill>
                <a:latin typeface="+mj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2</a:t>
            </a:r>
            <a:r>
              <a:rPr lang="cs-CZ" dirty="0">
                <a:solidFill>
                  <a:schemeClr val="tx1"/>
                </a:solidFill>
              </a:rPr>
              <a:t>N IP </a:t>
            </a:r>
            <a:r>
              <a:rPr lang="cs-CZ" dirty="0" err="1">
                <a:solidFill>
                  <a:schemeClr val="tx1"/>
                </a:solidFill>
              </a:rPr>
              <a:t>intercoms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&amp; readers (2N OS)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66" name="TextovéPole 1065">
            <a:extLst>
              <a:ext uri="{FF2B5EF4-FFF2-40B4-BE49-F238E27FC236}">
                <a16:creationId xmlns:a16="http://schemas.microsoft.com/office/drawing/2014/main" id="{CAED84D0-B1D5-F8C2-79A3-5C3167376BD8}"/>
              </a:ext>
            </a:extLst>
          </p:cNvPr>
          <p:cNvSpPr txBox="1"/>
          <p:nvPr/>
        </p:nvSpPr>
        <p:spPr>
          <a:xfrm>
            <a:off x="3029196" y="3838796"/>
            <a:ext cx="15163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300" i="0" u="none" strike="noStrike" baseline="0">
                <a:solidFill>
                  <a:srgbClr val="0088EF"/>
                </a:solidFill>
                <a:latin typeface="+mj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2N USB reader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74" name="Grafický objekt 1073" descr="Klíč se souvislou výplní">
            <a:extLst>
              <a:ext uri="{FF2B5EF4-FFF2-40B4-BE49-F238E27FC236}">
                <a16:creationId xmlns:a16="http://schemas.microsoft.com/office/drawing/2014/main" id="{0AD742E4-FCC6-13A9-8287-CC3D89542C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9792" y="4649258"/>
            <a:ext cx="612000" cy="612000"/>
          </a:xfrm>
          <a:prstGeom prst="rect">
            <a:avLst/>
          </a:prstGeom>
        </p:spPr>
      </p:pic>
      <p:pic>
        <p:nvPicPr>
          <p:cNvPr id="2" name="Obrázek 2" descr="Obsah obrázku text, počítačový monitor, snímek obrazovky, multimédia&#10;&#10;Popis byl vytvořen automaticky">
            <a:extLst>
              <a:ext uri="{FF2B5EF4-FFF2-40B4-BE49-F238E27FC236}">
                <a16:creationId xmlns:a16="http://schemas.microsoft.com/office/drawing/2014/main" id="{49C3C429-3688-A9D6-6526-C9EF381E11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92" y="752809"/>
            <a:ext cx="4479077" cy="25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/>
      <p:bldP spid="10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13">
            <a:extLst>
              <a:ext uri="{FF2B5EF4-FFF2-40B4-BE49-F238E27FC236}">
                <a16:creationId xmlns:a16="http://schemas.microsoft.com/office/drawing/2014/main" id="{D8F70811-A16F-2375-0CF8-35B321281242}"/>
              </a:ext>
            </a:extLst>
          </p:cNvPr>
          <p:cNvSpPr/>
          <p:nvPr/>
        </p:nvSpPr>
        <p:spPr>
          <a:xfrm>
            <a:off x="8390835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aoblený obdélník 13">
            <a:extLst>
              <a:ext uri="{FF2B5EF4-FFF2-40B4-BE49-F238E27FC236}">
                <a16:creationId xmlns:a16="http://schemas.microsoft.com/office/drawing/2014/main" id="{21FEBE61-D150-3790-7983-431EFFE79335}"/>
              </a:ext>
            </a:extLst>
          </p:cNvPr>
          <p:cNvSpPr/>
          <p:nvPr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Three ways of </a:t>
            </a:r>
            <a:r>
              <a:rPr lang="en-US" noProof="0" dirty="0">
                <a:solidFill>
                  <a:srgbClr val="0088EF"/>
                </a:solidFill>
              </a:rPr>
              <a:t>card encryption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6497" y="4982610"/>
            <a:ext cx="3322469" cy="1200329"/>
          </a:xfrm>
        </p:spPr>
        <p:txBody>
          <a:bodyPr/>
          <a:lstStyle/>
          <a:p>
            <a:pPr algn="l"/>
            <a:r>
              <a:rPr lang="cs-CZ" sz="1600" dirty="0">
                <a:latin typeface="+mj-lt"/>
              </a:rPr>
              <a:t>Ca</a:t>
            </a:r>
            <a:r>
              <a:rPr lang="en-GB" sz="1600" b="0" i="0" u="none" strike="noStrike" baseline="0" dirty="0" err="1">
                <a:latin typeface="+mj-lt"/>
              </a:rPr>
              <a:t>rd</a:t>
            </a:r>
            <a:r>
              <a:rPr lang="en-GB" sz="1600" b="0" i="0" u="none" strike="noStrike" baseline="0" dirty="0">
                <a:latin typeface="+mj-lt"/>
              </a:rPr>
              <a:t> is used </a:t>
            </a:r>
            <a:r>
              <a:rPr lang="en-GB" sz="1600" b="1" i="0" u="none" strike="noStrike" baseline="0" dirty="0">
                <a:latin typeface="+mj-lt"/>
              </a:rPr>
              <a:t>exclusively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as an access credential for 2</a:t>
            </a:r>
            <a:r>
              <a:rPr lang="cs-CZ" sz="1600" b="1" i="0" u="none" strike="noStrike" baseline="0" dirty="0">
                <a:latin typeface="+mj-lt"/>
              </a:rPr>
              <a:t>N </a:t>
            </a:r>
            <a:r>
              <a:rPr lang="en-US" sz="1600" b="1" i="0" u="none" strike="noStrike" baseline="0" dirty="0">
                <a:latin typeface="+mj-lt"/>
              </a:rPr>
              <a:t>devices</a:t>
            </a:r>
            <a:r>
              <a:rPr lang="en-US" sz="1600" b="0" i="0" u="none" strike="noStrike" baseline="0" dirty="0">
                <a:latin typeface="+mj-lt"/>
              </a:rPr>
              <a:t>.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 original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unencrypted card’s UID is </a:t>
            </a:r>
            <a:r>
              <a:rPr lang="cs-CZ" sz="1600" b="0" i="0" u="none" strike="noStrike" baseline="0" dirty="0">
                <a:latin typeface="+mj-lt"/>
              </a:rPr>
              <a:t>t</a:t>
            </a:r>
            <a:r>
              <a:rPr lang="en-US" sz="1600" b="0" i="0" u="none" strike="noStrike" baseline="0" dirty="0">
                <a:latin typeface="+mj-lt"/>
              </a:rPr>
              <a:t>hen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randomized </a:t>
            </a:r>
            <a:r>
              <a:rPr lang="cs-CZ" sz="1600" b="0" i="0" u="none" strike="noStrike" baseline="0" dirty="0">
                <a:latin typeface="+mj-lt"/>
              </a:rPr>
              <a:t>(</a:t>
            </a:r>
            <a:r>
              <a:rPr lang="en-US" sz="1600" b="0" i="0" u="none" strike="noStrike" baseline="0" dirty="0">
                <a:latin typeface="+mj-lt"/>
              </a:rPr>
              <a:t>always different when read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GB" sz="1600" b="0" i="0" u="none" strike="noStrike" baseline="0" dirty="0">
                <a:latin typeface="+mj-lt"/>
              </a:rPr>
              <a:t>by a reader</a:t>
            </a:r>
            <a:r>
              <a:rPr lang="cs-CZ" sz="1600" b="0" i="0" u="none" strike="noStrike" baseline="0" dirty="0">
                <a:latin typeface="+mj-lt"/>
              </a:rPr>
              <a:t>)</a:t>
            </a:r>
            <a:r>
              <a:rPr lang="en-GB" sz="1600" b="0" i="0" u="none" strike="noStrike" baseline="0" dirty="0">
                <a:latin typeface="+mj-lt"/>
              </a:rPr>
              <a:t>.</a:t>
            </a:r>
            <a:endParaRPr lang="en-US" sz="1600" noProof="0" dirty="0">
              <a:latin typeface="+mj-lt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4505" y="4981117"/>
            <a:ext cx="3219004" cy="1200329"/>
          </a:xfrm>
        </p:spPr>
        <p:txBody>
          <a:bodyPr/>
          <a:lstStyle/>
          <a:p>
            <a:pPr algn="l"/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customer</a:t>
            </a:r>
            <a:r>
              <a:rPr lang="cs-CZ" sz="1600" dirty="0">
                <a:latin typeface="+mj-lt"/>
              </a:rPr>
              <a:t> </a:t>
            </a:r>
            <a:r>
              <a:rPr lang="en-GB" sz="1600" b="1" i="0" u="none" strike="noStrike" baseline="0" dirty="0">
                <a:latin typeface="+mj-lt"/>
              </a:rPr>
              <a:t>already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uses their own DESFire® cards </a:t>
            </a:r>
            <a:r>
              <a:rPr lang="en-US" sz="1600" b="0" i="0" u="none" strike="noStrike" baseline="0" dirty="0">
                <a:latin typeface="+mj-lt"/>
              </a:rPr>
              <a:t>with other third-party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apps and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they need to write </a:t>
            </a:r>
            <a:r>
              <a:rPr lang="cs-CZ" sz="1600" b="0" i="0" u="none" strike="noStrike" baseline="0" dirty="0" err="1">
                <a:latin typeface="+mj-lt"/>
              </a:rPr>
              <a:t>encrypted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2N® </a:t>
            </a:r>
            <a:r>
              <a:rPr lang="en-US" sz="1600" b="0" i="0" u="none" strike="noStrike" baseline="0" dirty="0" err="1">
                <a:latin typeface="+mj-lt"/>
              </a:rPr>
              <a:t>PICard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credentials on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GB" sz="1600" b="0" i="0" u="none" strike="noStrike" baseline="0" dirty="0">
                <a:latin typeface="+mj-lt"/>
              </a:rPr>
              <a:t>them</a:t>
            </a:r>
            <a:r>
              <a:rPr lang="cs-CZ" sz="1600" b="0" i="0" u="none" strike="noStrike" baseline="0" dirty="0">
                <a:latin typeface="+mj-lt"/>
              </a:rPr>
              <a:t>.</a:t>
            </a:r>
            <a:endParaRPr lang="en-US" sz="1600" noProof="0" dirty="0">
              <a:latin typeface="+mj-lt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489" y="4981116"/>
            <a:ext cx="3322469" cy="1467810"/>
          </a:xfrm>
        </p:spPr>
        <p:txBody>
          <a:bodyPr/>
          <a:lstStyle/>
          <a:p>
            <a:pPr algn="l"/>
            <a:r>
              <a:rPr lang="cs-CZ" sz="1600" dirty="0">
                <a:latin typeface="+mj-lt"/>
              </a:rPr>
              <a:t>C</a:t>
            </a:r>
            <a:r>
              <a:rPr lang="en-US" sz="1600" b="0" i="0" u="none" strike="noStrike" baseline="0" dirty="0" err="1">
                <a:latin typeface="+mj-lt"/>
              </a:rPr>
              <a:t>ard</a:t>
            </a:r>
            <a:r>
              <a:rPr lang="en-US" sz="1600" b="0" i="0" u="none" strike="noStrike" baseline="0" dirty="0">
                <a:latin typeface="+mj-lt"/>
              </a:rPr>
              <a:t> may be used </a:t>
            </a:r>
            <a:r>
              <a:rPr lang="en-US" sz="1600" b="1" i="0" u="none" strike="noStrike" baseline="0" dirty="0">
                <a:latin typeface="+mj-lt"/>
              </a:rPr>
              <a:t>not only for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2N access control</a:t>
            </a:r>
            <a:r>
              <a:rPr lang="cs-CZ" sz="1600" b="0" i="0" u="none" strike="noStrike" baseline="0" dirty="0">
                <a:latin typeface="+mj-lt"/>
              </a:rPr>
              <a:t> (</a:t>
            </a:r>
            <a:r>
              <a:rPr lang="en-GB" sz="1600" dirty="0">
                <a:latin typeface="+mj-lt"/>
              </a:rPr>
              <a:t>access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credentials are encrypted by 2N® </a:t>
            </a:r>
            <a:r>
              <a:rPr lang="en-US" sz="1600" dirty="0" err="1">
                <a:latin typeface="+mj-lt"/>
              </a:rPr>
              <a:t>PICard</a:t>
            </a:r>
            <a:r>
              <a:rPr lang="cs-CZ" sz="1600" dirty="0">
                <a:latin typeface="+mj-lt"/>
              </a:rPr>
              <a:t>)</a:t>
            </a:r>
            <a:r>
              <a:rPr lang="en-US" sz="1600" b="0" i="0" u="none" strike="noStrike" baseline="0" dirty="0">
                <a:latin typeface="+mj-lt"/>
              </a:rPr>
              <a:t>, but also for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other things such as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 </a:t>
            </a:r>
            <a:r>
              <a:rPr lang="en-US" sz="1600" b="1" i="0" u="none" strike="noStrike" baseline="0" dirty="0">
                <a:latin typeface="+mj-lt"/>
              </a:rPr>
              <a:t>coffee machines or</a:t>
            </a:r>
            <a:r>
              <a:rPr lang="cs-CZ" sz="1600" b="1" i="0" u="none" strike="noStrike" baseline="0" dirty="0">
                <a:latin typeface="+mj-lt"/>
              </a:rPr>
              <a:t> p</a:t>
            </a:r>
            <a:r>
              <a:rPr lang="en-US" sz="1600" b="1" i="0" u="none" strike="noStrike" baseline="0" dirty="0" err="1">
                <a:latin typeface="+mj-lt"/>
              </a:rPr>
              <a:t>rinters</a:t>
            </a:r>
            <a:r>
              <a:rPr lang="en-US" sz="1600" b="0" i="0" u="none" strike="noStrike" baseline="0" dirty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pic>
        <p:nvPicPr>
          <p:cNvPr id="14" name="Zástupný symbol obrázku 13" descr="Obsah obrázku text, interiér, osoba, sporák&#10;&#10;Popis byl vytvořen automaticky">
            <a:extLst>
              <a:ext uri="{FF2B5EF4-FFF2-40B4-BE49-F238E27FC236}">
                <a16:creationId xmlns:a16="http://schemas.microsoft.com/office/drawing/2014/main" id="{DD3AE4EB-DA7C-AFC1-6577-D853990294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Zástupný symbol obrázku 18" descr="Obsah obrázku osoba&#10;&#10;Popis byl vytvořen automaticky">
            <a:extLst>
              <a:ext uri="{FF2B5EF4-FFF2-40B4-BE49-F238E27FC236}">
                <a16:creationId xmlns:a16="http://schemas.microsoft.com/office/drawing/2014/main" id="{B3C93B98-81B2-2B39-83D7-969C3662C4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Zástupný symbol obrázku 28" descr="Obsah obrázku osoba&#10;&#10;Popis byl vytvořen automaticky">
            <a:extLst>
              <a:ext uri="{FF2B5EF4-FFF2-40B4-BE49-F238E27FC236}">
                <a16:creationId xmlns:a16="http://schemas.microsoft.com/office/drawing/2014/main" id="{CA30D738-6699-D675-8EAC-7ABAC93274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CE5D0D0C-8D85-34DC-FF8D-F43FA93399F9}"/>
              </a:ext>
            </a:extLst>
          </p:cNvPr>
          <p:cNvSpPr txBox="1">
            <a:spLocks/>
          </p:cNvSpPr>
          <p:nvPr/>
        </p:nvSpPr>
        <p:spPr>
          <a:xfrm>
            <a:off x="398490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High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compatibility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73EDCD-BCDB-7F78-E07F-41BE74B4D25A}"/>
              </a:ext>
            </a:extLst>
          </p:cNvPr>
          <p:cNvSpPr txBox="1">
            <a:spLocks/>
          </p:cNvSpPr>
          <p:nvPr/>
        </p:nvSpPr>
        <p:spPr>
          <a:xfrm>
            <a:off x="4486498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High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security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4A3CC16-67C9-0C37-D281-494512C2C2E1}"/>
              </a:ext>
            </a:extLst>
          </p:cNvPr>
          <p:cNvSpPr txBox="1">
            <a:spLocks/>
          </p:cNvSpPr>
          <p:nvPr/>
        </p:nvSpPr>
        <p:spPr>
          <a:xfrm>
            <a:off x="8574505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Customizability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build="p"/>
      <p:bldP spid="5" grpId="0" build="p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cs-CZ" noProof="0" dirty="0" err="1">
                <a:solidFill>
                  <a:srgbClr val="0088EF"/>
                </a:solidFill>
              </a:rPr>
              <a:t>Licensing</a:t>
            </a:r>
            <a:r>
              <a:rPr lang="cs-CZ" noProof="0" dirty="0"/>
              <a:t> </a:t>
            </a:r>
            <a:r>
              <a:rPr lang="cs-CZ" noProof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policy</a:t>
            </a:r>
            <a:endParaRPr lang="en-US" noProof="0">
              <a:solidFill>
                <a:schemeClr val="tx2">
                  <a:lumMod val="60000"/>
                  <a:lumOff val="40000"/>
                </a:schemeClr>
              </a:solidFill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2737184"/>
            <a:ext cx="5752074" cy="7690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One-off</a:t>
            </a:r>
            <a:r>
              <a:rPr lang="cs-CZ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license</a:t>
            </a:r>
            <a:r>
              <a:rPr lang="cs-CZ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per USB </a:t>
            </a: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endParaRPr lang="cs-CZ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9" y="3698594"/>
            <a:ext cx="5066076" cy="177028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cs-CZ" dirty="0" err="1">
                <a:latin typeface="+mj-lt"/>
                <a:cs typeface="Times New Roman" panose="02020603050405020304" pitchFamily="18" charset="0"/>
              </a:rPr>
              <a:t>Encrypt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secure MIFARE® DESFire® EV2/EV3 cards from any computer, but always with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a licensed 2N USB reader</a:t>
            </a:r>
            <a:endParaRPr lang="cs-CZ" b="1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100"/>
            </a:pPr>
            <a:r>
              <a:rPr lang="cs-CZ" dirty="0">
                <a:latin typeface="+mj-lt"/>
                <a:cs typeface="Times New Roman" panose="02020603050405020304" pitchFamily="18" charset="0"/>
              </a:rPr>
              <a:t>Part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license</a:t>
            </a:r>
            <a:r>
              <a:rPr lang="cs-CZ">
                <a:latin typeface="+mj-lt"/>
                <a:cs typeface="Times New Roman" panose="02020603050405020304" pitchFamily="18" charset="0"/>
              </a:rPr>
              <a:t>: </a:t>
            </a:r>
            <a:r>
              <a:rPr lang="cs-CZ" b="1">
                <a:latin typeface="+mj-lt"/>
                <a:cs typeface="Times New Roman" panose="02020603050405020304" pitchFamily="18" charset="0"/>
              </a:rPr>
              <a:t>02722-001</a:t>
            </a:r>
            <a:endParaRPr lang="cs-CZ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Zástupný symbol obrázku 7" descr="Obsah obrázku text, osoba, přenosný počítač&#10;&#10;Popis byl vytvořen automaticky">
            <a:extLst>
              <a:ext uri="{FF2B5EF4-FFF2-40B4-BE49-F238E27FC236}">
                <a16:creationId xmlns:a16="http://schemas.microsoft.com/office/drawing/2014/main" id="{8293F66B-1A7D-CA06-18F1-E30DEB99BD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</p:spTree>
    <p:extLst>
      <p:ext uri="{BB962C8B-B14F-4D97-AF65-F5344CB8AC3E}">
        <p14:creationId xmlns:p14="http://schemas.microsoft.com/office/powerpoint/2010/main" val="27651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D92EA30-E737-BB01-FD1C-0337C6360AD1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028050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rgbClr val="0088EF"/>
                </a:solidFill>
              </a:rPr>
              <a:t>One</a:t>
            </a:r>
            <a:r>
              <a:rPr lang="cs-CZ" dirty="0">
                <a:solidFill>
                  <a:srgbClr val="0088EF"/>
                </a:solidFill>
              </a:rPr>
              <a:t>-stop shop</a:t>
            </a:r>
            <a:endParaRPr lang="en-US" dirty="0">
              <a:solidFill>
                <a:srgbClr val="0088EF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7758" y="2920554"/>
            <a:ext cx="4952938" cy="830997"/>
          </a:xfrm>
        </p:spPr>
        <p:txBody>
          <a:bodyPr/>
          <a:lstStyle/>
          <a:p>
            <a:pPr algn="l">
              <a:spcBef>
                <a:spcPts val="300"/>
              </a:spcBef>
            </a:pPr>
            <a:r>
              <a:rPr lang="cs-CZ" sz="1600" dirty="0" err="1">
                <a:latin typeface="+mj-lt"/>
              </a:rPr>
              <a:t>Wide</a:t>
            </a:r>
            <a:r>
              <a:rPr lang="cs-CZ" sz="1600" dirty="0">
                <a:latin typeface="+mj-lt"/>
              </a:rPr>
              <a:t> portfolio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IP </a:t>
            </a:r>
            <a:r>
              <a:rPr lang="cs-CZ" sz="1600" dirty="0" err="1">
                <a:latin typeface="+mj-lt"/>
              </a:rPr>
              <a:t>intercoms</a:t>
            </a:r>
            <a:r>
              <a:rPr lang="cs-CZ" sz="1600" dirty="0">
                <a:latin typeface="+mj-lt"/>
              </a:rPr>
              <a:t> and </a:t>
            </a:r>
            <a:r>
              <a:rPr lang="cs-CZ" sz="1600" dirty="0" err="1">
                <a:latin typeface="+mj-lt"/>
              </a:rPr>
              <a:t>smart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readers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managed</a:t>
            </a:r>
            <a:r>
              <a:rPr lang="cs-CZ" sz="1600" dirty="0">
                <a:latin typeface="+mj-lt"/>
              </a:rPr>
              <a:t> via 2N</a:t>
            </a:r>
            <a:r>
              <a:rPr lang="cs-CZ" sz="1600" baseline="30000" dirty="0">
                <a:latin typeface="+mj-lt"/>
              </a:rPr>
              <a:t>®</a:t>
            </a:r>
            <a:r>
              <a:rPr lang="cs-CZ" sz="1600" dirty="0">
                <a:latin typeface="+mj-lt"/>
              </a:rPr>
              <a:t> Access </a:t>
            </a:r>
            <a:r>
              <a:rPr lang="cs-CZ" sz="1600" dirty="0" err="1">
                <a:latin typeface="+mj-lt"/>
              </a:rPr>
              <a:t>Commander</a:t>
            </a:r>
            <a:r>
              <a:rPr lang="cs-CZ" sz="1600" dirty="0">
                <a:latin typeface="+mj-lt"/>
              </a:rPr>
              <a:t> software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C53AB1-36AD-1C16-1B7D-BB9F8E4C924E}"/>
              </a:ext>
            </a:extLst>
          </p:cNvPr>
          <p:cNvSpPr txBox="1"/>
          <p:nvPr/>
        </p:nvSpPr>
        <p:spPr>
          <a:xfrm>
            <a:off x="223773" y="1170534"/>
            <a:ext cx="9315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Offer your customers a </a:t>
            </a:r>
            <a:r>
              <a:rPr lang="en-US" sz="2400" b="1" dirty="0">
                <a:latin typeface="+mj-lt"/>
              </a:rPr>
              <a:t>complete access control solution </a:t>
            </a:r>
            <a:r>
              <a:rPr lang="en-US" sz="2400" dirty="0">
                <a:latin typeface="+mj-lt"/>
              </a:rPr>
              <a:t>including secure card management. </a:t>
            </a:r>
            <a:r>
              <a:rPr lang="en-US" sz="2400" b="1" dirty="0">
                <a:latin typeface="+mj-lt"/>
              </a:rPr>
              <a:t>All from one manufacturer</a:t>
            </a:r>
            <a:r>
              <a:rPr lang="en-US" sz="2400" dirty="0">
                <a:latin typeface="+mj-lt"/>
              </a:rPr>
              <a:t>.</a:t>
            </a:r>
            <a:endParaRPr lang="en-US" sz="2400" b="0" i="0" u="none" strike="noStrike" baseline="0" dirty="0">
              <a:latin typeface="+mj-lt"/>
            </a:endParaRPr>
          </a:p>
        </p:txBody>
      </p:sp>
      <p:pic>
        <p:nvPicPr>
          <p:cNvPr id="59" name="Zástupný symbol obrázku 58" descr="Obsah obrázku text, elektronika, podepsat, počítač&#10;&#10;Popis byl vytvořen automaticky">
            <a:extLst>
              <a:ext uri="{FF2B5EF4-FFF2-40B4-BE49-F238E27FC236}">
                <a16:creationId xmlns:a16="http://schemas.microsoft.com/office/drawing/2014/main" id="{5791B034-78CC-00D1-1975-A62BE26E559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65" r="18165"/>
          <a:stretch>
            <a:fillRect/>
          </a:stretch>
        </p:blipFill>
        <p:spPr>
          <a:xfrm>
            <a:off x="7520207" y="4062551"/>
            <a:ext cx="1163349" cy="1115539"/>
          </a:xfrm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74232C7-ECCD-445D-DEBA-BD75276925FE}"/>
              </a:ext>
            </a:extLst>
          </p:cNvPr>
          <p:cNvSpPr txBox="1">
            <a:spLocks/>
          </p:cNvSpPr>
          <p:nvPr/>
        </p:nvSpPr>
        <p:spPr>
          <a:xfrm>
            <a:off x="795887" y="2454313"/>
            <a:ext cx="3578682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Access </a:t>
            </a:r>
            <a:r>
              <a:rPr lang="cs-CZ" sz="2000" b="1" dirty="0" err="1">
                <a:solidFill>
                  <a:schemeClr val="tx1"/>
                </a:solidFill>
              </a:rPr>
              <a:t>Control</a:t>
            </a:r>
            <a:r>
              <a:rPr lang="cs-CZ" sz="2000" b="1" dirty="0">
                <a:solidFill>
                  <a:schemeClr val="tx1"/>
                </a:solidFill>
              </a:rPr>
              <a:t> portfolio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Zástupný text 3">
            <a:extLst>
              <a:ext uri="{FF2B5EF4-FFF2-40B4-BE49-F238E27FC236}">
                <a16:creationId xmlns:a16="http://schemas.microsoft.com/office/drawing/2014/main" id="{8B737ED3-C28E-5F1E-ED81-30D7A59BD353}"/>
              </a:ext>
            </a:extLst>
          </p:cNvPr>
          <p:cNvSpPr txBox="1">
            <a:spLocks/>
          </p:cNvSpPr>
          <p:nvPr/>
        </p:nvSpPr>
        <p:spPr>
          <a:xfrm>
            <a:off x="8760406" y="2886306"/>
            <a:ext cx="2635707" cy="6287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600" dirty="0">
                <a:latin typeface="+mj-lt"/>
              </a:rPr>
              <a:t>Software </a:t>
            </a:r>
            <a:r>
              <a:rPr lang="cs-CZ" sz="1600" dirty="0" err="1">
                <a:latin typeface="+mj-lt"/>
              </a:rPr>
              <a:t>for</a:t>
            </a:r>
            <a:r>
              <a:rPr lang="cs-CZ" sz="1600" dirty="0">
                <a:latin typeface="+mj-lt"/>
              </a:rPr>
              <a:t> management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secure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cards</a:t>
            </a:r>
            <a:endParaRPr lang="en-US" sz="1600" dirty="0">
              <a:latin typeface="+mj-lt"/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1E71D58-77F5-A10C-8B5E-0EA6CE076525}"/>
              </a:ext>
            </a:extLst>
          </p:cNvPr>
          <p:cNvSpPr txBox="1">
            <a:spLocks/>
          </p:cNvSpPr>
          <p:nvPr/>
        </p:nvSpPr>
        <p:spPr>
          <a:xfrm>
            <a:off x="8760406" y="2454313"/>
            <a:ext cx="3176143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</a:t>
            </a:r>
            <a:r>
              <a:rPr lang="cs-CZ" sz="2000" b="1" baseline="30000" dirty="0">
                <a:solidFill>
                  <a:schemeClr val="tx1"/>
                </a:solidFill>
              </a:rPr>
              <a:t>®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PICard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Commander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88CB6CAA-A2D3-89D2-C07E-35948FEDE8AF}"/>
              </a:ext>
            </a:extLst>
          </p:cNvPr>
          <p:cNvSpPr txBox="1">
            <a:spLocks/>
          </p:cNvSpPr>
          <p:nvPr/>
        </p:nvSpPr>
        <p:spPr>
          <a:xfrm>
            <a:off x="8760407" y="6009375"/>
            <a:ext cx="2348022" cy="695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cs-CZ" sz="1600" dirty="0">
                <a:latin typeface="+mj-lt"/>
              </a:rPr>
              <a:t>MIFARE® </a:t>
            </a:r>
            <a:r>
              <a:rPr lang="cs-CZ" sz="1600" dirty="0" err="1">
                <a:latin typeface="+mj-lt"/>
              </a:rPr>
              <a:t>DESFire</a:t>
            </a:r>
            <a:r>
              <a:rPr lang="cs-CZ" sz="1600" dirty="0">
                <a:latin typeface="+mj-lt"/>
              </a:rPr>
              <a:t>® EV3 </a:t>
            </a:r>
            <a:r>
              <a:rPr lang="cs-CZ" sz="1600" dirty="0" err="1">
                <a:latin typeface="+mj-lt"/>
              </a:rPr>
              <a:t>cards</a:t>
            </a:r>
            <a:endParaRPr lang="cs-CZ" sz="1600" dirty="0">
              <a:latin typeface="+mj-lt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B464A6D-0E59-A440-6035-D1CACE0E8233}"/>
              </a:ext>
            </a:extLst>
          </p:cNvPr>
          <p:cNvSpPr txBox="1">
            <a:spLocks/>
          </p:cNvSpPr>
          <p:nvPr/>
        </p:nvSpPr>
        <p:spPr>
          <a:xfrm>
            <a:off x="8760406" y="5577384"/>
            <a:ext cx="2481917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</a:t>
            </a:r>
            <a:r>
              <a:rPr lang="cs-CZ" sz="2000" b="1" dirty="0" err="1">
                <a:solidFill>
                  <a:schemeClr val="tx1"/>
                </a:solidFill>
              </a:rPr>
              <a:t>cards</a:t>
            </a:r>
            <a:r>
              <a:rPr lang="cs-CZ" sz="2000" b="1" dirty="0">
                <a:solidFill>
                  <a:schemeClr val="tx1"/>
                </a:solidFill>
              </a:rPr>
              <a:t> and </a:t>
            </a:r>
            <a:r>
              <a:rPr lang="cs-CZ" sz="2000" b="1" dirty="0" err="1">
                <a:solidFill>
                  <a:schemeClr val="tx1"/>
                </a:solidFill>
              </a:rPr>
              <a:t>fobs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Zástupný text 2">
            <a:extLst>
              <a:ext uri="{FF2B5EF4-FFF2-40B4-BE49-F238E27FC236}">
                <a16:creationId xmlns:a16="http://schemas.microsoft.com/office/drawing/2014/main" id="{07670975-2B5B-D486-9255-CF5FF0481D38}"/>
              </a:ext>
            </a:extLst>
          </p:cNvPr>
          <p:cNvSpPr txBox="1">
            <a:spLocks/>
          </p:cNvSpPr>
          <p:nvPr/>
        </p:nvSpPr>
        <p:spPr>
          <a:xfrm>
            <a:off x="8760407" y="4463010"/>
            <a:ext cx="2348022" cy="5873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cs-CZ" sz="1600" dirty="0" err="1">
                <a:latin typeface="+mj-lt"/>
              </a:rPr>
              <a:t>Used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for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encryption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secure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cards</a:t>
            </a:r>
            <a:endParaRPr lang="cs-CZ" sz="1600" dirty="0">
              <a:latin typeface="+mj-lt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74A477C-D261-4261-5D73-04ECAF6EB91B}"/>
              </a:ext>
            </a:extLst>
          </p:cNvPr>
          <p:cNvSpPr txBox="1">
            <a:spLocks/>
          </p:cNvSpPr>
          <p:nvPr/>
        </p:nvSpPr>
        <p:spPr>
          <a:xfrm>
            <a:off x="8760407" y="4031018"/>
            <a:ext cx="2000548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USB </a:t>
            </a:r>
            <a:r>
              <a:rPr lang="cs-CZ" sz="2000" b="1" dirty="0" err="1">
                <a:solidFill>
                  <a:schemeClr val="tx1"/>
                </a:solidFill>
              </a:rPr>
              <a:t>reader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Zástupný symbol obrázku 8">
            <a:extLst>
              <a:ext uri="{FF2B5EF4-FFF2-40B4-BE49-F238E27FC236}">
                <a16:creationId xmlns:a16="http://schemas.microsoft.com/office/drawing/2014/main" id="{0B82878B-5DD5-816C-4E44-74AD607460A8}"/>
              </a:ext>
            </a:extLst>
          </p:cNvPr>
          <p:cNvSpPr txBox="1">
            <a:spLocks/>
          </p:cNvSpPr>
          <p:nvPr/>
        </p:nvSpPr>
        <p:spPr>
          <a:xfrm>
            <a:off x="5882192" y="5801641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Zástupný symbol obrázku 11">
            <a:extLst>
              <a:ext uri="{FF2B5EF4-FFF2-40B4-BE49-F238E27FC236}">
                <a16:creationId xmlns:a16="http://schemas.microsoft.com/office/drawing/2014/main" id="{D2D8D301-5CE9-CFE7-55B2-61CA6513759F}"/>
              </a:ext>
            </a:extLst>
          </p:cNvPr>
          <p:cNvSpPr txBox="1">
            <a:spLocks/>
          </p:cNvSpPr>
          <p:nvPr/>
        </p:nvSpPr>
        <p:spPr>
          <a:xfrm>
            <a:off x="9374155" y="5801640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Zástupný symbol obrázku 15">
            <a:extLst>
              <a:ext uri="{FF2B5EF4-FFF2-40B4-BE49-F238E27FC236}">
                <a16:creationId xmlns:a16="http://schemas.microsoft.com/office/drawing/2014/main" id="{A6D51C45-F5A3-7198-4993-339A9DD7E227}"/>
              </a:ext>
            </a:extLst>
          </p:cNvPr>
          <p:cNvSpPr txBox="1">
            <a:spLocks/>
          </p:cNvSpPr>
          <p:nvPr/>
        </p:nvSpPr>
        <p:spPr>
          <a:xfrm>
            <a:off x="7975189" y="5646378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4A2C879B-8606-F9D5-6E16-7E5BC82474A1}"/>
              </a:ext>
            </a:extLst>
          </p:cNvPr>
          <p:cNvGrpSpPr/>
          <p:nvPr/>
        </p:nvGrpSpPr>
        <p:grpSpPr>
          <a:xfrm rot="17143497">
            <a:off x="7668182" y="5759048"/>
            <a:ext cx="926903" cy="588065"/>
            <a:chOff x="5367677" y="5518857"/>
            <a:chExt cx="1456645" cy="924155"/>
          </a:xfrm>
        </p:grpSpPr>
        <p:sp>
          <p:nvSpPr>
            <p:cNvPr id="56" name="Obdélník: se zakulacenými rohy 55">
              <a:extLst>
                <a:ext uri="{FF2B5EF4-FFF2-40B4-BE49-F238E27FC236}">
                  <a16:creationId xmlns:a16="http://schemas.microsoft.com/office/drawing/2014/main" id="{70CD6483-11DB-48F4-AC97-98BEF27D7122}"/>
                </a:ext>
              </a:extLst>
            </p:cNvPr>
            <p:cNvSpPr/>
            <p:nvPr/>
          </p:nvSpPr>
          <p:spPr>
            <a:xfrm rot="5400000">
              <a:off x="5633922" y="5252612"/>
              <a:ext cx="924155" cy="1456645"/>
            </a:xfrm>
            <a:prstGeom prst="roundRect">
              <a:avLst>
                <a:gd name="adj" fmla="val 7273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67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Obrázek 56">
              <a:extLst>
                <a:ext uri="{FF2B5EF4-FFF2-40B4-BE49-F238E27FC236}">
                  <a16:creationId xmlns:a16="http://schemas.microsoft.com/office/drawing/2014/main" id="{AF06613E-C728-F1ED-96E0-F4123E2A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2278" y="6253509"/>
              <a:ext cx="216000" cy="101769"/>
            </a:xfrm>
            <a:prstGeom prst="rect">
              <a:avLst/>
            </a:prstGeom>
          </p:spPr>
        </p:pic>
      </p:grpSp>
      <p:pic>
        <p:nvPicPr>
          <p:cNvPr id="68" name="Obrázek 67">
            <a:extLst>
              <a:ext uri="{FF2B5EF4-FFF2-40B4-BE49-F238E27FC236}">
                <a16:creationId xmlns:a16="http://schemas.microsoft.com/office/drawing/2014/main" id="{F61C0868-2293-E15A-8061-8FC31B28CB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09" y="2333601"/>
            <a:ext cx="1270278" cy="1332000"/>
          </a:xfrm>
          <a:prstGeom prst="rect">
            <a:avLst/>
          </a:prstGeom>
        </p:spPr>
      </p:pic>
      <p:pic>
        <p:nvPicPr>
          <p:cNvPr id="2" name="Obrázek 46">
            <a:extLst>
              <a:ext uri="{FF2B5EF4-FFF2-40B4-BE49-F238E27FC236}">
                <a16:creationId xmlns:a16="http://schemas.microsoft.com/office/drawing/2014/main" id="{B5D4DFF5-2172-DE54-9477-5ECC523D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353"/>
          <a:stretch/>
        </p:blipFill>
        <p:spPr>
          <a:xfrm>
            <a:off x="70423" y="3194277"/>
            <a:ext cx="6792188" cy="3674590"/>
          </a:xfrm>
          <a:prstGeom prst="rect">
            <a:avLst/>
          </a:prstGeom>
        </p:spPr>
      </p:pic>
      <p:pic>
        <p:nvPicPr>
          <p:cNvPr id="6" name="Zástupný symbol obrázku 52" descr="Přičíst se souvislou výplní">
            <a:extLst>
              <a:ext uri="{FF2B5EF4-FFF2-40B4-BE49-F238E27FC236}">
                <a16:creationId xmlns:a16="http://schemas.microsoft.com/office/drawing/2014/main" id="{AF75C537-FEA5-315A-ABD7-0A599664038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55" b="2055"/>
          <a:stretch>
            <a:fillRect/>
          </a:stretch>
        </p:blipFill>
        <p:spPr>
          <a:xfrm>
            <a:off x="6566252" y="3865520"/>
            <a:ext cx="685574" cy="657399"/>
          </a:xfrm>
        </p:spPr>
      </p:pic>
    </p:spTree>
    <p:extLst>
      <p:ext uri="{BB962C8B-B14F-4D97-AF65-F5344CB8AC3E}">
        <p14:creationId xmlns:p14="http://schemas.microsoft.com/office/powerpoint/2010/main" val="6864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819" y="291287"/>
            <a:ext cx="6617424" cy="1746060"/>
          </a:xfrm>
        </p:spPr>
        <p:txBody>
          <a:bodyPr/>
          <a:lstStyle/>
          <a:p>
            <a:r>
              <a:rPr lang="cs-CZ" noProof="0" dirty="0" err="1">
                <a:solidFill>
                  <a:srgbClr val="0088EF"/>
                </a:solidFill>
              </a:rPr>
              <a:t>Compatibility</a:t>
            </a:r>
            <a:r>
              <a:rPr lang="cs-CZ" noProof="0" dirty="0"/>
              <a:t> </a:t>
            </a:r>
            <a:r>
              <a:rPr lang="cs-CZ" noProof="0" dirty="0" err="1"/>
              <a:t>with</a:t>
            </a:r>
            <a:r>
              <a:rPr lang="cs-CZ" noProof="0" dirty="0"/>
              <a:t> </a:t>
            </a:r>
            <a:br>
              <a:rPr lang="cs-CZ" noProof="0" dirty="0"/>
            </a:br>
            <a:r>
              <a:rPr lang="cs-CZ" noProof="0" dirty="0"/>
              <a:t>2N </a:t>
            </a:r>
            <a:r>
              <a:rPr lang="cs-CZ" noProof="0" dirty="0" err="1"/>
              <a:t>devices</a:t>
            </a:r>
            <a:endParaRPr lang="en-US" noProof="0" dirty="0"/>
          </a:p>
        </p:txBody>
      </p:sp>
      <p:pic>
        <p:nvPicPr>
          <p:cNvPr id="11" name="Zástupný symbol obrázku 10" descr="Obsah obrázku text, elektronika&#10;&#10;Popis byl vytvořen automaticky">
            <a:extLst>
              <a:ext uri="{FF2B5EF4-FFF2-40B4-BE49-F238E27FC236}">
                <a16:creationId xmlns:a16="http://schemas.microsoft.com/office/drawing/2014/main" id="{6E232058-92E5-30AC-D227-0A07B557FE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59"/>
          <a:stretch/>
        </p:blipFill>
        <p:spPr>
          <a:xfrm>
            <a:off x="0" y="0"/>
            <a:ext cx="5069941" cy="6857999"/>
          </a:xfrm>
          <a:solidFill>
            <a:schemeClr val="tx1">
              <a:lumMod val="75000"/>
              <a:lumOff val="25000"/>
            </a:schemeClr>
          </a:solidFill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2F8843E1-3665-12B7-1129-6B503BEE27B7}"/>
              </a:ext>
            </a:extLst>
          </p:cNvPr>
          <p:cNvGrpSpPr/>
          <p:nvPr/>
        </p:nvGrpSpPr>
        <p:grpSpPr>
          <a:xfrm>
            <a:off x="5285819" y="1970843"/>
            <a:ext cx="6780208" cy="3444536"/>
            <a:chOff x="5285819" y="1970843"/>
            <a:chExt cx="6780208" cy="344453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9D0D1B71-9980-051A-0A87-8E7C3CC79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5819" y="1970843"/>
              <a:ext cx="6780208" cy="3291483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592855C3-ADAE-14E2-7266-ACA0D96A4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49080" y="3831258"/>
              <a:ext cx="3218019" cy="102754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482243A-76DF-FDF9-BE59-5DDBCD6F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0940" y="4893359"/>
              <a:ext cx="3218019" cy="522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Software Presentation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Blank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2N bílá šablona</Template>
  <TotalTime>0</TotalTime>
  <Words>622</Words>
  <Application>Microsoft Office PowerPoint</Application>
  <PresentationFormat>Widescreen</PresentationFormat>
  <Paragraphs>68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Segoe UI</vt:lpstr>
      <vt:lpstr>Segoe UI Semilight</vt:lpstr>
      <vt:lpstr>UntitledSans-Medium</vt:lpstr>
      <vt:lpstr>UntitledSans-Regular</vt:lpstr>
      <vt:lpstr>Intro Slides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2N® PICard  Manage secured RFID cards using our user-friendly solution</vt:lpstr>
      <vt:lpstr>Why to use encrypted RFID cards?</vt:lpstr>
      <vt:lpstr>Provide safety &amp; flexibility with 2N® PICard</vt:lpstr>
      <vt:lpstr>2N® PICard Commander</vt:lpstr>
      <vt:lpstr>PowerPoint Presentation</vt:lpstr>
      <vt:lpstr>Three ways of card encryption</vt:lpstr>
      <vt:lpstr>Licensing policy</vt:lpstr>
      <vt:lpstr>PowerPoint Presentation</vt:lpstr>
      <vt:lpstr>Compatibility with  2N devices</vt:lpstr>
      <vt:lpstr>PowerPoint Presentation</vt:lpstr>
      <vt:lpstr>2N® PICard. Secure solution for your next access control project.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dva řádky</dc:title>
  <dc:creator>Pája</dc:creator>
  <cp:lastModifiedBy>Sabina Lutonská - 2N</cp:lastModifiedBy>
  <cp:revision>32</cp:revision>
  <dcterms:created xsi:type="dcterms:W3CDTF">2022-07-31T23:36:39Z</dcterms:created>
  <dcterms:modified xsi:type="dcterms:W3CDTF">2024-02-29T10:47:20Z</dcterms:modified>
</cp:coreProperties>
</file>